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8" r:id="rId4"/>
    <p:sldId id="259" r:id="rId5"/>
    <p:sldId id="260" r:id="rId6"/>
    <p:sldId id="262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A5A5A"/>
    <a:srgbClr val="323232"/>
    <a:srgbClr val="DEDE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9492" autoAdjust="0"/>
  </p:normalViewPr>
  <p:slideViewPr>
    <p:cSldViewPr>
      <p:cViewPr>
        <p:scale>
          <a:sx n="125" d="100"/>
          <a:sy n="125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E6199F-EB9C-4A64-A427-33AA235B1A9D}" type="datetimeFigureOut">
              <a:rPr kumimoji="1" lang="ja-JP" altLang="en-US" smtClean="0"/>
              <a:pPr/>
              <a:t>2015/11/23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109F7E-6707-4ACC-B491-2ABAAE14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32141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D94661-EE86-42DD-B10B-5AAECAAACF18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E5C3EB-B014-4EAA-8424-3F00A6D9B49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741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63688" y="1052737"/>
            <a:ext cx="6694512" cy="2547714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B40000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79712" y="4509120"/>
            <a:ext cx="6480720" cy="2088232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32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Name, Place</a:t>
            </a:r>
          </a:p>
          <a:p>
            <a:r>
              <a:rPr lang="en-US" dirty="0" smtClean="0"/>
              <a:t>Date</a:t>
            </a:r>
          </a:p>
          <a:p>
            <a:endParaRPr lang="en-GB" dirty="0" smtClean="0"/>
          </a:p>
          <a:p>
            <a:r>
              <a:rPr lang="en-GB" dirty="0" err="1" smtClean="0"/>
              <a:t>Ippei</a:t>
            </a:r>
            <a:r>
              <a:rPr lang="en-GB" dirty="0" smtClean="0"/>
              <a:t> </a:t>
            </a:r>
            <a:r>
              <a:rPr lang="en-GB" dirty="0" err="1" smtClean="0"/>
              <a:t>Tsuruga</a:t>
            </a:r>
            <a:endParaRPr lang="en-GB" dirty="0" smtClean="0"/>
          </a:p>
          <a:p>
            <a:r>
              <a:rPr lang="en-GB" dirty="0" smtClean="0"/>
              <a:t>JICA Research Institute, Japan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1916880"/>
            <a:ext cx="432000" cy="432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83568" y="1916880"/>
            <a:ext cx="432000" cy="432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83568" y="2420936"/>
            <a:ext cx="432000" cy="432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2420936"/>
            <a:ext cx="432000" cy="432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75656" y="1052736"/>
            <a:ext cx="0" cy="259228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55576" y="4149080"/>
            <a:ext cx="8388424" cy="0"/>
          </a:xfrm>
          <a:prstGeom prst="line">
            <a:avLst/>
          </a:prstGeom>
          <a:ln w="57150" cap="rnd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5576" y="3573016"/>
            <a:ext cx="838842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r">
              <a:defRPr sz="3600" b="1" cap="all">
                <a:solidFill>
                  <a:srgbClr val="464646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400" b="1" i="0" u="none" strike="noStrike" kern="1200" cap="all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subtitle</a:t>
            </a:r>
            <a:r>
              <a:rPr kumimoji="0" lang="en-US" sz="8600" b="1" i="0" u="none" strike="noStrike" kern="1200" cap="all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600" b="1" i="0" u="none" strike="noStrike" kern="1200" cap="all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600" b="1" i="0" u="none" strike="noStrike" kern="1200" cap="all" spc="0" normalizeH="0" baseline="0" noProof="0" dirty="0" smtClean="0">
              <a:ln>
                <a:noFill/>
              </a:ln>
              <a:solidFill>
                <a:srgbClr val="B4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755576" y="2276872"/>
            <a:ext cx="8388424" cy="12961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600" b="1" cap="all">
                <a:solidFill>
                  <a:srgbClr val="464646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Chapter Title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all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80720" cy="2088232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32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504" y="2276872"/>
            <a:ext cx="8388000" cy="1728000"/>
          </a:xfrm>
          <a:solidFill>
            <a:srgbClr val="DEDEDE"/>
          </a:solidFill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B40000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subtitle (Gray)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55576" y="4149080"/>
            <a:ext cx="8388424" cy="0"/>
          </a:xfrm>
          <a:prstGeom prst="line">
            <a:avLst/>
          </a:prstGeom>
          <a:ln w="57150" cap="rnd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83152" cy="93610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B4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SzPct val="100000"/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1pPr>
            <a:lvl2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464646"/>
                </a:solidFill>
              </a:defRPr>
            </a:lvl2pPr>
            <a:lvl3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3pPr>
            <a:lvl4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4pPr>
            <a:lvl5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FE4C-024F-4681-882F-833FC3F7383A}" type="datetimeFigureOut">
              <a:rPr lang="en-GB" smtClean="0"/>
              <a:pPr/>
              <a:t>23/11/2015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vertist.com/" TargetMode="External"/><Relationship Id="rId2" Type="http://schemas.openxmlformats.org/officeDocument/2006/relationships/hyperlink" Target="mailto:ThePovertist@yahoo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suruga.Ippei@jica.go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hePovertist@yahoo.co.uk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052737"/>
            <a:ext cx="7128792" cy="2547714"/>
          </a:xfrm>
        </p:spPr>
        <p:txBody>
          <a:bodyPr>
            <a:normAutofit/>
          </a:bodyPr>
          <a:lstStyle/>
          <a:p>
            <a:r>
              <a:rPr lang="en-US" altLang="ja-JP" sz="6000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The </a:t>
            </a:r>
            <a:r>
              <a:rPr lang="en-US" altLang="ja-JP" sz="6000" dirty="0" err="1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Povertist</a:t>
            </a:r>
            <a:r>
              <a:rPr lang="en-US" altLang="ja-JP" sz="3600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</a:b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開発途上国の貧困問題を深掘りする</a:t>
            </a:r>
            <a:r>
              <a:rPr lang="en-US" altLang="ja-JP" sz="3200" dirty="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/>
            </a:r>
            <a:br>
              <a:rPr lang="en-US" altLang="ja-JP" sz="3200" dirty="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</a:b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オンラインマガジン</a:t>
            </a:r>
            <a:endParaRPr lang="en-GB" sz="3200" dirty="0">
              <a:solidFill>
                <a:srgbClr val="323232"/>
              </a:solidFill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4149080"/>
            <a:ext cx="6480720" cy="2448272"/>
          </a:xfrm>
        </p:spPr>
        <p:txBody>
          <a:bodyPr>
            <a:noAutofit/>
          </a:bodyPr>
          <a:lstStyle/>
          <a:p>
            <a:r>
              <a:rPr lang="en-US" altLang="ja-JP" sz="1600" b="1" dirty="0" smtClean="0">
                <a:solidFill>
                  <a:srgbClr val="C00000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DC</a:t>
            </a:r>
            <a:r>
              <a:rPr lang="ja-JP" altLang="en-US" sz="1600" b="1" dirty="0" smtClean="0">
                <a:solidFill>
                  <a:srgbClr val="C00000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開発フォーラムワークショップ</a:t>
            </a:r>
            <a:endParaRPr lang="en-US" altLang="ja-JP" sz="1600" b="1" dirty="0" smtClean="0">
              <a:solidFill>
                <a:srgbClr val="C00000"/>
              </a:solidFill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2015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11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24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日　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18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30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分～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19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45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分</a:t>
            </a:r>
            <a:endParaRPr lang="en-US" altLang="ja-JP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The World Bank, Washington DC</a:t>
            </a:r>
          </a:p>
          <a:p>
            <a:endParaRPr lang="en-US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敦賀　一平（</a:t>
            </a:r>
            <a:r>
              <a:rPr lang="en-US" altLang="ja-JP" sz="1600" b="1" dirty="0" err="1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Ippei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err="1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Tsuruga</a:t>
            </a:r>
            <a:r>
              <a:rPr lang="ja-JP" altLang="en-US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）</a:t>
            </a:r>
            <a:endParaRPr lang="en-US" altLang="ja-JP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The </a:t>
            </a:r>
            <a:r>
              <a:rPr lang="en-US" altLang="ja-JP" sz="1600" b="1" dirty="0" err="1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Povertist</a:t>
            </a:r>
            <a:r>
              <a:rPr lang="ja-JP" altLang="en-US" sz="1600" b="1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編集長</a:t>
            </a:r>
            <a:endParaRPr lang="en-US" altLang="ja-JP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Email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:	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  <a:hlinkClick r:id="rId2"/>
              </a:rPr>
              <a:t>ThePovertist@yahoo.co.uk</a:t>
            </a:r>
            <a:endParaRPr lang="en-US" altLang="ja-JP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Web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:	</a:t>
            </a:r>
            <a:r>
              <a:rPr lang="en-US" altLang="ja-JP" sz="1600" b="1" dirty="0" smtClean="0">
                <a:latin typeface="Meiryo" pitchFamily="34" charset="-128"/>
                <a:ea typeface="Meiryo" pitchFamily="34" charset="-128"/>
                <a:cs typeface="メイリオ" panose="020B0604030504040204" pitchFamily="50" charset="-128"/>
                <a:hlinkClick r:id="rId3"/>
              </a:rPr>
              <a:t>www.povertist.com</a:t>
            </a:r>
            <a:endParaRPr lang="en-US" altLang="ja-JP" sz="1600" b="1" dirty="0" smtClean="0">
              <a:latin typeface="Meiryo" pitchFamily="34" charset="-128"/>
              <a:ea typeface="Meiryo" pitchFamily="34" charset="-128"/>
              <a:cs typeface="メイリオ" panose="020B0604030504040204" pitchFamily="50" charset="-128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3528" y="1988840"/>
            <a:ext cx="2376264" cy="1480945"/>
            <a:chOff x="1654777" y="1327"/>
            <a:chExt cx="1480945" cy="1480945"/>
          </a:xfrm>
        </p:grpSpPr>
        <p:sp>
          <p:nvSpPr>
            <p:cNvPr id="5" name="Oval 4"/>
            <p:cNvSpPr/>
            <p:nvPr/>
          </p:nvSpPr>
          <p:spPr>
            <a:xfrm>
              <a:off x="1654777" y="1327"/>
              <a:ext cx="1480945" cy="148094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871657" y="218206"/>
              <a:ext cx="1047185" cy="1047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400" b="1" kern="1200" dirty="0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Economy</a:t>
              </a:r>
              <a:endParaRPr lang="en-US" sz="2400" b="1" kern="1200" dirty="0">
                <a:latin typeface="Georgia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21507" name="Picture 3" descr="C:\Users\Ippei\Desktop\The-Econom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060848"/>
            <a:ext cx="2411760" cy="124534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704940" y="2282020"/>
            <a:ext cx="858948" cy="858948"/>
            <a:chOff x="1965776" y="1602525"/>
            <a:chExt cx="858948" cy="858948"/>
          </a:xfrm>
        </p:grpSpPr>
        <p:sp>
          <p:nvSpPr>
            <p:cNvPr id="10" name="Plus 9"/>
            <p:cNvSpPr/>
            <p:nvPr/>
          </p:nvSpPr>
          <p:spPr>
            <a:xfrm>
              <a:off x="1965776" y="1602525"/>
              <a:ext cx="858948" cy="858948"/>
            </a:xfrm>
            <a:prstGeom prst="mathPlus">
              <a:avLst/>
            </a:prstGeom>
          </p:spPr>
          <p:style>
            <a:ln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lus 4"/>
            <p:cNvSpPr/>
            <p:nvPr/>
          </p:nvSpPr>
          <p:spPr>
            <a:xfrm>
              <a:off x="2079630" y="1930987"/>
              <a:ext cx="631240" cy="202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35896" y="1988840"/>
            <a:ext cx="1800200" cy="1480945"/>
            <a:chOff x="1654777" y="2581727"/>
            <a:chExt cx="1480945" cy="1480945"/>
          </a:xfrm>
        </p:grpSpPr>
        <p:sp>
          <p:nvSpPr>
            <p:cNvPr id="13" name="Oval 12"/>
            <p:cNvSpPr/>
            <p:nvPr/>
          </p:nvSpPr>
          <p:spPr>
            <a:xfrm>
              <a:off x="1654777" y="2581727"/>
              <a:ext cx="1480945" cy="148094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fillRef>
            <a:effectRef idx="3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1871657" y="2798606"/>
              <a:ext cx="1047185" cy="1047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en-US" sz="2400" b="1" kern="1200" dirty="0" err="1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ist</a:t>
              </a:r>
              <a:endParaRPr lang="en-US" sz="2400" b="1" kern="1200" dirty="0">
                <a:latin typeface="Georgia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52120" y="2446041"/>
            <a:ext cx="470940" cy="550911"/>
            <a:chOff x="3357865" y="1756544"/>
            <a:chExt cx="470940" cy="550911"/>
          </a:xfrm>
        </p:grpSpPr>
        <p:sp>
          <p:nvSpPr>
            <p:cNvPr id="16" name="Right Arrow 15"/>
            <p:cNvSpPr/>
            <p:nvPr/>
          </p:nvSpPr>
          <p:spPr>
            <a:xfrm>
              <a:off x="3357865" y="1756544"/>
              <a:ext cx="470940" cy="55091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lnRef>
            <a:fillRef idx="3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fillRef>
            <a:effectRef idx="3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4"/>
            <p:cNvSpPr/>
            <p:nvPr/>
          </p:nvSpPr>
          <p:spPr>
            <a:xfrm>
              <a:off x="3357865" y="1866726"/>
              <a:ext cx="329658" cy="330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3528" y="3861048"/>
            <a:ext cx="2376264" cy="1480945"/>
            <a:chOff x="1654777" y="1327"/>
            <a:chExt cx="1480945" cy="1480945"/>
          </a:xfrm>
        </p:grpSpPr>
        <p:sp>
          <p:nvSpPr>
            <p:cNvPr id="19" name="Oval 18"/>
            <p:cNvSpPr/>
            <p:nvPr/>
          </p:nvSpPr>
          <p:spPr>
            <a:xfrm>
              <a:off x="1654777" y="1327"/>
              <a:ext cx="1480945" cy="148094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/>
            <p:cNvSpPr/>
            <p:nvPr/>
          </p:nvSpPr>
          <p:spPr>
            <a:xfrm>
              <a:off x="1871657" y="218206"/>
              <a:ext cx="1047185" cy="1047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400" b="1" kern="1200" dirty="0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Poverty</a:t>
              </a:r>
              <a:endParaRPr lang="en-US" sz="2400" b="1" kern="1200" dirty="0">
                <a:latin typeface="Georgia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99792" y="4154228"/>
            <a:ext cx="858948" cy="858948"/>
            <a:chOff x="1965776" y="1602525"/>
            <a:chExt cx="858948" cy="858948"/>
          </a:xfrm>
        </p:grpSpPr>
        <p:sp>
          <p:nvSpPr>
            <p:cNvPr id="22" name="Plus 21"/>
            <p:cNvSpPr/>
            <p:nvPr/>
          </p:nvSpPr>
          <p:spPr>
            <a:xfrm>
              <a:off x="1965776" y="1602525"/>
              <a:ext cx="858948" cy="858948"/>
            </a:xfrm>
            <a:prstGeom prst="mathPlus">
              <a:avLst/>
            </a:prstGeom>
          </p:spPr>
          <p:style>
            <a:ln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lus 4"/>
            <p:cNvSpPr/>
            <p:nvPr/>
          </p:nvSpPr>
          <p:spPr>
            <a:xfrm>
              <a:off x="2079630" y="1930987"/>
              <a:ext cx="631240" cy="202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71900" y="3861048"/>
            <a:ext cx="1800200" cy="1480945"/>
            <a:chOff x="1654777" y="2581727"/>
            <a:chExt cx="1480945" cy="1480945"/>
          </a:xfrm>
        </p:grpSpPr>
        <p:sp>
          <p:nvSpPr>
            <p:cNvPr id="25" name="Oval 24"/>
            <p:cNvSpPr/>
            <p:nvPr/>
          </p:nvSpPr>
          <p:spPr>
            <a:xfrm>
              <a:off x="1654777" y="2581727"/>
              <a:ext cx="1480945" cy="148094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fillRef>
            <a:effectRef idx="3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1871657" y="2798606"/>
              <a:ext cx="1047185" cy="1047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en-US" sz="2400" b="1" kern="1200" dirty="0" err="1" smtClean="0">
                  <a:latin typeface="Georgia" pitchFamily="18" charset="0"/>
                  <a:ea typeface="Verdana" pitchFamily="34" charset="0"/>
                  <a:cs typeface="Verdana" pitchFamily="34" charset="0"/>
                </a:rPr>
                <a:t>ist</a:t>
              </a:r>
              <a:endParaRPr lang="en-US" sz="2400" b="1" kern="1200" dirty="0">
                <a:latin typeface="Georgia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52120" y="4365104"/>
            <a:ext cx="470940" cy="550911"/>
            <a:chOff x="3357865" y="1756544"/>
            <a:chExt cx="470940" cy="550911"/>
          </a:xfrm>
        </p:grpSpPr>
        <p:sp>
          <p:nvSpPr>
            <p:cNvPr id="28" name="Right Arrow 27"/>
            <p:cNvSpPr/>
            <p:nvPr/>
          </p:nvSpPr>
          <p:spPr>
            <a:xfrm>
              <a:off x="3357865" y="1756544"/>
              <a:ext cx="470940" cy="55091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lnRef>
            <a:fillRef idx="3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fillRef>
            <a:effectRef idx="3">
              <a:schemeClr val="accent2">
                <a:shade val="90000"/>
                <a:hueOff val="-35851"/>
                <a:satOff val="-4207"/>
                <a:lumOff val="230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4"/>
            <p:cNvSpPr/>
            <p:nvPr/>
          </p:nvSpPr>
          <p:spPr>
            <a:xfrm>
              <a:off x="3357865" y="1866726"/>
              <a:ext cx="329658" cy="330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391" y="4232102"/>
            <a:ext cx="2731558" cy="78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smtClean="0">
                <a:latin typeface="Meiryo" pitchFamily="34" charset="-128"/>
                <a:ea typeface="Meiryo" pitchFamily="34" charset="-128"/>
              </a:rPr>
              <a:t>貧困問題の専門誌</a:t>
            </a:r>
            <a:r>
              <a:rPr lang="ja-JP" altLang="en-US" sz="3200" smtClean="0">
                <a:latin typeface="Meiryo" pitchFamily="34" charset="-128"/>
                <a:ea typeface="Meiryo" pitchFamily="34" charset="-128"/>
              </a:rPr>
              <a:t>へ</a:t>
            </a:r>
            <a:r>
              <a:rPr lang="en-US" altLang="ja-JP" sz="2800" dirty="0" smtClean="0">
                <a:latin typeface="Meiryo" pitchFamily="34" charset="-128"/>
                <a:ea typeface="Meiryo" pitchFamily="34" charset="-128"/>
              </a:rPr>
              <a:t/>
            </a:r>
            <a:br>
              <a:rPr lang="en-US" altLang="ja-JP" sz="2800" dirty="0" smtClean="0">
                <a:latin typeface="Meiryo" pitchFamily="34" charset="-128"/>
                <a:ea typeface="Meiryo" pitchFamily="34" charset="-128"/>
              </a:rPr>
            </a:br>
            <a:r>
              <a:rPr lang="ja-JP" altLang="en-US" sz="2800" smtClean="0">
                <a:solidFill>
                  <a:srgbClr val="5A5A5A"/>
                </a:solidFill>
                <a:latin typeface="Meiryo" pitchFamily="34" charset="-128"/>
                <a:ea typeface="Meiryo" pitchFamily="34" charset="-128"/>
              </a:rPr>
              <a:t>経済誌「</a:t>
            </a:r>
            <a:r>
              <a:rPr lang="en-US" sz="2800" dirty="0" smtClean="0">
                <a:solidFill>
                  <a:srgbClr val="5A5A5A"/>
                </a:solidFill>
                <a:latin typeface="Meiryo" pitchFamily="34" charset="-128"/>
                <a:ea typeface="Meiryo" pitchFamily="34" charset="-128"/>
              </a:rPr>
              <a:t>The Economist」</a:t>
            </a:r>
            <a:r>
              <a:rPr lang="ja-JP" altLang="en-US" sz="2800" smtClean="0">
                <a:solidFill>
                  <a:srgbClr val="5A5A5A"/>
                </a:solidFill>
                <a:latin typeface="Meiryo" pitchFamily="34" charset="-128"/>
                <a:ea typeface="Meiryo" pitchFamily="34" charset="-128"/>
              </a:rPr>
              <a:t>はあっ</a:t>
            </a:r>
            <a:r>
              <a:rPr lang="ja-JP" altLang="en-US" sz="2800" smtClean="0">
                <a:solidFill>
                  <a:srgbClr val="5A5A5A"/>
                </a:solidFill>
                <a:latin typeface="Meiryo" pitchFamily="34" charset="-128"/>
                <a:ea typeface="Meiryo" pitchFamily="34" charset="-128"/>
              </a:rPr>
              <a:t>た</a:t>
            </a:r>
            <a:r>
              <a:rPr lang="ja-JP" altLang="en-US" sz="2800" smtClean="0">
                <a:solidFill>
                  <a:srgbClr val="5A5A5A"/>
                </a:solidFill>
                <a:latin typeface="Meiryo" pitchFamily="34" charset="-128"/>
                <a:ea typeface="Meiryo" pitchFamily="34" charset="-128"/>
              </a:rPr>
              <a:t>が</a:t>
            </a:r>
            <a:endParaRPr lang="en-US" sz="2800" dirty="0">
              <a:solidFill>
                <a:srgbClr val="5A5A5A"/>
              </a:solidFill>
              <a:latin typeface="Meiryo" pitchFamily="34" charset="-128"/>
              <a:ea typeface="Meiryo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04856" cy="1224136"/>
          </a:xfrm>
        </p:spPr>
        <p:txBody>
          <a:bodyPr>
            <a:normAutofit/>
          </a:bodyPr>
          <a:lstStyle/>
          <a:p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開発途上国の貧困問題を深掘り</a:t>
            </a: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す</a:t>
            </a: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る</a:t>
            </a:r>
            <a:r>
              <a:rPr lang="en-US" altLang="ja-JP" sz="3200" dirty="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/>
            </a:r>
            <a:br>
              <a:rPr lang="en-US" altLang="ja-JP" sz="3200" dirty="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</a:b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オ</a:t>
            </a:r>
            <a:r>
              <a:rPr lang="ja-JP" altLang="en-US" sz="3200" smtClean="0">
                <a:solidFill>
                  <a:srgbClr val="323232"/>
                </a:solidFill>
                <a:latin typeface="Meiryo" pitchFamily="34" charset="-128"/>
                <a:ea typeface="Meiryo" pitchFamily="34" charset="-128"/>
                <a:cs typeface="メイリオ" panose="020B0604030504040204" pitchFamily="50" charset="-128"/>
              </a:rPr>
              <a:t>ンラインマガジン</a:t>
            </a:r>
            <a:endParaRPr lang="en-US" sz="3200" dirty="0">
              <a:latin typeface="Meiryo" pitchFamily="34" charset="-128"/>
              <a:ea typeface="Meiryo" pitchFamily="34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5948" y="3789040"/>
            <a:ext cx="7848872" cy="0"/>
          </a:xfrm>
          <a:prstGeom prst="straightConnector1">
            <a:avLst/>
          </a:prstGeom>
          <a:ln>
            <a:solidFill>
              <a:srgbClr val="32323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72000" y="1916832"/>
            <a:ext cx="0" cy="3672408"/>
          </a:xfrm>
          <a:prstGeom prst="straightConnector1">
            <a:avLst/>
          </a:prstGeom>
          <a:ln>
            <a:solidFill>
              <a:srgbClr val="32323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646839" y="2636912"/>
            <a:ext cx="461665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b="1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54506" y="2708920"/>
            <a:ext cx="553998" cy="21602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ja-JP" altLang="en-US" sz="2400" b="1" smtClean="0">
                <a:latin typeface="Meiryo" pitchFamily="34" charset="-128"/>
                <a:ea typeface="Meiryo" pitchFamily="34" charset="-128"/>
              </a:rPr>
              <a:t>専門</a:t>
            </a:r>
            <a:endParaRPr lang="en-US" sz="2400" b="1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562" y="2708920"/>
            <a:ext cx="553998" cy="21602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ja-JP" altLang="en-US" sz="2400" b="1" smtClean="0">
                <a:latin typeface="Meiryo" pitchFamily="34" charset="-128"/>
                <a:ea typeface="Meiryo" pitchFamily="34" charset="-128"/>
              </a:rPr>
              <a:t>一般</a:t>
            </a:r>
            <a:endParaRPr lang="en-US" sz="2400" b="1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31840" y="1311151"/>
            <a:ext cx="288032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smtClean="0">
                <a:latin typeface="Meiryo" pitchFamily="34" charset="-128"/>
                <a:ea typeface="Meiryo" pitchFamily="34" charset="-128"/>
              </a:rPr>
              <a:t>オピニオン</a:t>
            </a:r>
            <a:endParaRPr lang="en-US" sz="2400" b="1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91880" y="5733256"/>
            <a:ext cx="216024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smtClean="0">
                <a:latin typeface="Meiryo" pitchFamily="34" charset="-128"/>
                <a:ea typeface="Meiryo" pitchFamily="34" charset="-128"/>
              </a:rPr>
              <a:t>ニュース</a:t>
            </a:r>
            <a:endParaRPr lang="en-US" sz="2400" b="1" dirty="0">
              <a:latin typeface="Meiryo" pitchFamily="34" charset="-128"/>
              <a:ea typeface="Meiryo" pitchFamily="34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713" y="3861048"/>
            <a:ext cx="1452574" cy="75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http://eedu.jp/blog/wp-content/themes/tpzyoenjin/img/header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177" y="5157192"/>
            <a:ext cx="1552575" cy="542926"/>
          </a:xfrm>
          <a:prstGeom prst="rect">
            <a:avLst/>
          </a:prstGeom>
          <a:noFill/>
        </p:spPr>
      </p:pic>
      <p:pic>
        <p:nvPicPr>
          <p:cNvPr id="2059" name="Picture 11" descr="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0956" y="4437112"/>
            <a:ext cx="1648916" cy="599606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403553"/>
            <a:ext cx="1728192" cy="65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ounded Rectangle 49"/>
          <p:cNvSpPr/>
          <p:nvPr/>
        </p:nvSpPr>
        <p:spPr>
          <a:xfrm>
            <a:off x="5724128" y="2060848"/>
            <a:ext cx="2304256" cy="1584176"/>
          </a:xfrm>
          <a:prstGeom prst="roundRect">
            <a:avLst/>
          </a:prstGeom>
          <a:ln w="5715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2376" y="2503909"/>
            <a:ext cx="2227908" cy="6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1" y="332656"/>
            <a:ext cx="9133250" cy="615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4" y="548680"/>
            <a:ext cx="9077170" cy="568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>
                <a:latin typeface="Meiryo" pitchFamily="34" charset="-128"/>
                <a:ea typeface="Meiryo" pitchFamily="34" charset="-128"/>
              </a:rPr>
              <a:t>寄稿・執筆</a:t>
            </a:r>
            <a:r>
              <a:rPr lang="ja-JP" altLang="en-US" smtClean="0">
                <a:latin typeface="Meiryo" pitchFamily="34" charset="-128"/>
                <a:ea typeface="Meiryo" pitchFamily="34" charset="-128"/>
              </a:rPr>
              <a:t>者</a:t>
            </a:r>
            <a:r>
              <a:rPr lang="ja-JP" altLang="en-US" smtClean="0">
                <a:latin typeface="Meiryo" pitchFamily="34" charset="-128"/>
                <a:ea typeface="Meiryo" pitchFamily="34" charset="-128"/>
              </a:rPr>
              <a:t>を随時募</a:t>
            </a:r>
            <a:r>
              <a:rPr lang="ja-JP" altLang="en-US" smtClean="0">
                <a:latin typeface="Meiryo" pitchFamily="34" charset="-128"/>
                <a:ea typeface="Meiryo" pitchFamily="34" charset="-128"/>
              </a:rPr>
              <a:t>集しています</a:t>
            </a:r>
            <a:endParaRPr lang="en-US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応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募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要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件</a:t>
            </a:r>
            <a:r>
              <a:rPr lang="en-US" altLang="ja-JP" b="1" dirty="0" smtClean="0">
                <a:latin typeface="Meiryo" pitchFamily="34" charset="-128"/>
                <a:ea typeface="Meiryo" pitchFamily="34" charset="-128"/>
              </a:rPr>
              <a:t>	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開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発援助に携わってい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る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こと</a:t>
            </a:r>
            <a:endParaRPr lang="en-US" altLang="ja-JP" b="1" dirty="0" smtClean="0">
              <a:latin typeface="Meiryo" pitchFamily="34" charset="-128"/>
              <a:ea typeface="Meiryo" pitchFamily="34" charset="-128"/>
            </a:endParaRPr>
          </a:p>
          <a:p>
            <a:pPr>
              <a:buNone/>
            </a:pPr>
            <a:endParaRPr lang="en-US" altLang="ja-JP" b="1" dirty="0" smtClean="0">
              <a:latin typeface="Meiryo" pitchFamily="34" charset="-128"/>
              <a:ea typeface="Meiryo" pitchFamily="34" charset="-128"/>
            </a:endParaRPr>
          </a:p>
          <a:p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ト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ピ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ッ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ク</a:t>
            </a:r>
            <a:r>
              <a:rPr lang="en-US" altLang="ja-JP" b="1" dirty="0" smtClean="0">
                <a:latin typeface="Meiryo" pitchFamily="34" charset="-128"/>
                <a:ea typeface="Meiryo" pitchFamily="34" charset="-128"/>
              </a:rPr>
              <a:t>	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開発・貧困全般</a:t>
            </a:r>
            <a:endParaRPr lang="en-US" altLang="ja-JP" b="1" dirty="0" smtClean="0">
              <a:latin typeface="Meiryo" pitchFamily="34" charset="-128"/>
              <a:ea typeface="Meiryo" pitchFamily="34" charset="-128"/>
            </a:endParaRPr>
          </a:p>
          <a:p>
            <a:endParaRPr lang="en-US" altLang="ja-JP" b="1" dirty="0" smtClean="0">
              <a:latin typeface="Meiryo" pitchFamily="34" charset="-128"/>
              <a:ea typeface="Meiryo" pitchFamily="34" charset="-128"/>
            </a:endParaRPr>
          </a:p>
          <a:p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使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用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言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語</a:t>
            </a:r>
            <a:r>
              <a:rPr lang="en-US" altLang="ja-JP" b="1" dirty="0" smtClean="0">
                <a:latin typeface="Meiryo" pitchFamily="34" charset="-128"/>
                <a:ea typeface="Meiryo" pitchFamily="34" charset="-128"/>
              </a:rPr>
              <a:t>	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日・英どちらでも</a:t>
            </a:r>
            <a:endParaRPr lang="ja-JP" altLang="en-US" b="1" smtClean="0">
              <a:latin typeface="Meiryo" pitchFamily="34" charset="-128"/>
              <a:ea typeface="Meiryo" pitchFamily="34" charset="-128"/>
            </a:endParaRPr>
          </a:p>
          <a:p>
            <a:endParaRPr lang="en-US" dirty="0" smtClean="0">
              <a:latin typeface="Meiryo" pitchFamily="34" charset="-128"/>
              <a:ea typeface="Meiryo" pitchFamily="34" charset="-128"/>
            </a:endParaRPr>
          </a:p>
          <a:p>
            <a:r>
              <a:rPr lang="en-US" altLang="ja-JP" b="1" dirty="0" smtClean="0">
                <a:latin typeface="Meiryo" pitchFamily="34" charset="-128"/>
                <a:ea typeface="Meiryo" pitchFamily="34" charset="-128"/>
                <a:hlinkClick r:id="rId2"/>
              </a:rPr>
              <a:t>ThePovertist@yahoo.co.uk</a:t>
            </a:r>
            <a:r>
              <a:rPr lang="ja-JP" altLang="en-US" b="1" smtClean="0">
                <a:latin typeface="Meiryo" pitchFamily="34" charset="-128"/>
                <a:ea typeface="Meiryo" pitchFamily="34" charset="-128"/>
              </a:rPr>
              <a:t>まで</a:t>
            </a:r>
            <a:endParaRPr lang="en-US" b="1" dirty="0">
              <a:latin typeface="Meiryo" pitchFamily="34" charset="-128"/>
              <a:ea typeface="Meiryo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ppei\Desktop\Logo 1920 1088 - with u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925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ginal">
  <a:themeElements>
    <a:clrScheme name="Custom 6">
      <a:dk1>
        <a:srgbClr val="B40000"/>
      </a:dk1>
      <a:lt1>
        <a:srgbClr val="FFFFFF"/>
      </a:lt1>
      <a:dk2>
        <a:srgbClr val="FFFFFF"/>
      </a:dk2>
      <a:lt2>
        <a:srgbClr val="C8C8C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</Template>
  <TotalTime>1984</TotalTime>
  <Words>87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Original</vt:lpstr>
      <vt:lpstr>The Povertist 開発途上国の貧困問題を深掘りする オンラインマガジン</vt:lpstr>
      <vt:lpstr>貧困問題の専門誌へ 経済誌「The Economist」はあったが</vt:lpstr>
      <vt:lpstr>開発途上国の貧困問題を深掘りする オンラインマガジン</vt:lpstr>
      <vt:lpstr>Slide 4</vt:lpstr>
      <vt:lpstr>Slide 5</vt:lpstr>
      <vt:lpstr>寄稿・執筆者を随時募集しています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事例で振り返るJICAの『非』メインストリーム事業 ～調査研究を通じて国際貢献～</dc:title>
  <dc:creator>Ippei Tsuruga</dc:creator>
  <cp:lastModifiedBy>Ippei TSURUGA</cp:lastModifiedBy>
  <cp:revision>236</cp:revision>
  <cp:lastPrinted>2015-11-23T22:33:29Z</cp:lastPrinted>
  <dcterms:created xsi:type="dcterms:W3CDTF">2012-12-08T13:52:37Z</dcterms:created>
  <dcterms:modified xsi:type="dcterms:W3CDTF">2015-11-24T05:47:26Z</dcterms:modified>
</cp:coreProperties>
</file>