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311" r:id="rId3"/>
    <p:sldId id="313" r:id="rId4"/>
    <p:sldId id="281" r:id="rId5"/>
    <p:sldId id="287" r:id="rId6"/>
    <p:sldId id="312" r:id="rId7"/>
    <p:sldId id="285" r:id="rId8"/>
    <p:sldId id="288" r:id="rId9"/>
    <p:sldId id="290" r:id="rId10"/>
    <p:sldId id="306" r:id="rId11"/>
    <p:sldId id="304" r:id="rId12"/>
    <p:sldId id="305" r:id="rId13"/>
    <p:sldId id="307" r:id="rId14"/>
    <p:sldId id="292" r:id="rId15"/>
    <p:sldId id="293" r:id="rId16"/>
    <p:sldId id="295" r:id="rId17"/>
    <p:sldId id="296" r:id="rId18"/>
    <p:sldId id="308" r:id="rId19"/>
    <p:sldId id="310" r:id="rId20"/>
    <p:sldId id="316" r:id="rId21"/>
    <p:sldId id="298" r:id="rId22"/>
    <p:sldId id="309" r:id="rId23"/>
    <p:sldId id="299" r:id="rId24"/>
    <p:sldId id="30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323232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0" autoAdjust="0"/>
    <p:restoredTop sz="94660" autoAdjust="0"/>
  </p:normalViewPr>
  <p:slideViewPr>
    <p:cSldViewPr>
      <p:cViewPr varScale="1">
        <p:scale>
          <a:sx n="76" d="100"/>
          <a:sy n="76" d="100"/>
        </p:scale>
        <p:origin x="14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886CA8-7117-40E1-9B04-726A27D97006}" type="doc">
      <dgm:prSet loTypeId="urn:microsoft.com/office/officeart/2005/8/layout/equation1" loCatId="process" qsTypeId="urn:microsoft.com/office/officeart/2005/8/quickstyle/simple1" qsCatId="simple" csTypeId="urn:microsoft.com/office/officeart/2005/8/colors/accent2_2" csCatId="accent2" phldr="1"/>
      <dgm:spPr/>
    </dgm:pt>
    <dgm:pt modelId="{88DC2140-4284-4890-81D1-A9CA460AF9EB}">
      <dgm:prSet phldrT="[Text]"/>
      <dgm:spPr/>
      <dgm:t>
        <a:bodyPr/>
        <a:lstStyle/>
        <a:p>
          <a:r>
            <a: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Growth</a:t>
          </a:r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7B10D5-7AA5-4298-9820-DA1B7D48089B}" type="parTrans" cxnId="{05124176-EF1D-4580-B2CE-2CEAFAB2FFE6}">
      <dgm:prSet/>
      <dgm:spPr/>
      <dgm:t>
        <a:bodyPr/>
        <a:lstStyle/>
        <a:p>
          <a:endParaRPr kumimoji="1" lang="ja-JP" altLang="en-US"/>
        </a:p>
      </dgm:t>
    </dgm:pt>
    <dgm:pt modelId="{28A754FE-A7DD-4232-A470-0CFC507145F9}" type="sibTrans" cxnId="{05124176-EF1D-4580-B2CE-2CEAFAB2FFE6}">
      <dgm:prSet/>
      <dgm:spPr/>
      <dgm:t>
        <a:bodyPr/>
        <a:lstStyle/>
        <a:p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D23CE7-695B-4E91-B409-5177DB0629C3}">
      <dgm:prSet phldrT="[Text]"/>
      <dgm:spPr/>
      <dgm:t>
        <a:bodyPr/>
        <a:lstStyle/>
        <a:p>
          <a:r>
            <a: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Poverty Reduction</a:t>
          </a:r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10DC94-0138-4F04-97EA-B64C2C373828}" type="parTrans" cxnId="{36471B0C-483D-453C-A0F5-4AEE531AC265}">
      <dgm:prSet/>
      <dgm:spPr/>
      <dgm:t>
        <a:bodyPr/>
        <a:lstStyle/>
        <a:p>
          <a:endParaRPr kumimoji="1" lang="ja-JP" altLang="en-US"/>
        </a:p>
      </dgm:t>
    </dgm:pt>
    <dgm:pt modelId="{F06D5FBE-6846-4323-BAF6-AC584389B54E}" type="sibTrans" cxnId="{36471B0C-483D-453C-A0F5-4AEE531AC265}">
      <dgm:prSet/>
      <dgm:spPr/>
      <dgm:t>
        <a:bodyPr/>
        <a:lstStyle/>
        <a:p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392CA5-44CA-4C19-9DEB-8CEE0FC34E91}">
      <dgm:prSet phldrT="[Text]"/>
      <dgm:spPr/>
      <dgm:t>
        <a:bodyPr/>
        <a:lstStyle/>
        <a:p>
          <a:r>
            <a: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Pro-Poor Growth</a:t>
          </a:r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2C7226-3C3D-48E6-A710-2587F7DF9FDE}" type="parTrans" cxnId="{758D8029-871D-4A30-BAAA-6562AF5AA8E6}">
      <dgm:prSet/>
      <dgm:spPr/>
      <dgm:t>
        <a:bodyPr/>
        <a:lstStyle/>
        <a:p>
          <a:endParaRPr kumimoji="1" lang="ja-JP" altLang="en-US"/>
        </a:p>
      </dgm:t>
    </dgm:pt>
    <dgm:pt modelId="{EB0002A8-D82F-41FB-A79C-E33DB1ECBBE1}" type="sibTrans" cxnId="{758D8029-871D-4A30-BAAA-6562AF5AA8E6}">
      <dgm:prSet/>
      <dgm:spPr/>
      <dgm:t>
        <a:bodyPr/>
        <a:lstStyle/>
        <a:p>
          <a:endParaRPr kumimoji="1" lang="ja-JP" altLang="en-US"/>
        </a:p>
      </dgm:t>
    </dgm:pt>
    <dgm:pt modelId="{5C01A83C-C87C-4A7A-B293-42F91EA5117D}" type="pres">
      <dgm:prSet presAssocID="{95886CA8-7117-40E1-9B04-726A27D97006}" presName="linearFlow" presStyleCnt="0">
        <dgm:presLayoutVars>
          <dgm:dir/>
          <dgm:resizeHandles val="exact"/>
        </dgm:presLayoutVars>
      </dgm:prSet>
      <dgm:spPr/>
    </dgm:pt>
    <dgm:pt modelId="{C258178D-6D83-4AEF-9146-53A24267D419}" type="pres">
      <dgm:prSet presAssocID="{88DC2140-4284-4890-81D1-A9CA460AF9EB}" presName="node" presStyleLbl="node1" presStyleIdx="0" presStyleCnt="3">
        <dgm:presLayoutVars>
          <dgm:bulletEnabled val="1"/>
        </dgm:presLayoutVars>
      </dgm:prSet>
      <dgm:spPr/>
    </dgm:pt>
    <dgm:pt modelId="{640C9310-D780-4D4D-B123-BE91AE0EA263}" type="pres">
      <dgm:prSet presAssocID="{28A754FE-A7DD-4232-A470-0CFC507145F9}" presName="spacerL" presStyleCnt="0"/>
      <dgm:spPr/>
    </dgm:pt>
    <dgm:pt modelId="{60BB0059-7A24-4186-A2F1-515BE9E61D1D}" type="pres">
      <dgm:prSet presAssocID="{28A754FE-A7DD-4232-A470-0CFC507145F9}" presName="sibTrans" presStyleLbl="sibTrans2D1" presStyleIdx="0" presStyleCnt="2"/>
      <dgm:spPr/>
    </dgm:pt>
    <dgm:pt modelId="{ADF08FEE-CDEA-4FAF-8BDA-3B84557D41C4}" type="pres">
      <dgm:prSet presAssocID="{28A754FE-A7DD-4232-A470-0CFC507145F9}" presName="spacerR" presStyleCnt="0"/>
      <dgm:spPr/>
    </dgm:pt>
    <dgm:pt modelId="{7E9C3287-FD68-4C62-A1A6-3D472B4735FD}" type="pres">
      <dgm:prSet presAssocID="{34D23CE7-695B-4E91-B409-5177DB0629C3}" presName="node" presStyleLbl="node1" presStyleIdx="1" presStyleCnt="3">
        <dgm:presLayoutVars>
          <dgm:bulletEnabled val="1"/>
        </dgm:presLayoutVars>
      </dgm:prSet>
      <dgm:spPr/>
    </dgm:pt>
    <dgm:pt modelId="{6D9690F4-91CC-4A98-9ACF-68D12964117B}" type="pres">
      <dgm:prSet presAssocID="{F06D5FBE-6846-4323-BAF6-AC584389B54E}" presName="spacerL" presStyleCnt="0"/>
      <dgm:spPr/>
    </dgm:pt>
    <dgm:pt modelId="{04AD3B61-CD7B-4620-B421-D1E75CBA01B0}" type="pres">
      <dgm:prSet presAssocID="{F06D5FBE-6846-4323-BAF6-AC584389B54E}" presName="sibTrans" presStyleLbl="sibTrans2D1" presStyleIdx="1" presStyleCnt="2"/>
      <dgm:spPr/>
    </dgm:pt>
    <dgm:pt modelId="{2507CB82-2FFE-4272-92F0-23540B166122}" type="pres">
      <dgm:prSet presAssocID="{F06D5FBE-6846-4323-BAF6-AC584389B54E}" presName="spacerR" presStyleCnt="0"/>
      <dgm:spPr/>
    </dgm:pt>
    <dgm:pt modelId="{4C0D7B4B-6354-4AFD-BC24-7D06E2B08BF6}" type="pres">
      <dgm:prSet presAssocID="{C8392CA5-44CA-4C19-9DEB-8CEE0FC34E91}" presName="node" presStyleLbl="node1" presStyleIdx="2" presStyleCnt="3">
        <dgm:presLayoutVars>
          <dgm:bulletEnabled val="1"/>
        </dgm:presLayoutVars>
      </dgm:prSet>
      <dgm:spPr/>
    </dgm:pt>
  </dgm:ptLst>
  <dgm:cxnLst>
    <dgm:cxn modelId="{F3DD001F-B1B5-4DF9-A6E1-3E2515C568E5}" type="presOf" srcId="{95886CA8-7117-40E1-9B04-726A27D97006}" destId="{5C01A83C-C87C-4A7A-B293-42F91EA5117D}" srcOrd="0" destOrd="0" presId="urn:microsoft.com/office/officeart/2005/8/layout/equation1"/>
    <dgm:cxn modelId="{2B49DF1E-9894-4DAD-8698-8B5A72BBA581}" type="presOf" srcId="{F06D5FBE-6846-4323-BAF6-AC584389B54E}" destId="{04AD3B61-CD7B-4620-B421-D1E75CBA01B0}" srcOrd="0" destOrd="0" presId="urn:microsoft.com/office/officeart/2005/8/layout/equation1"/>
    <dgm:cxn modelId="{36471B0C-483D-453C-A0F5-4AEE531AC265}" srcId="{95886CA8-7117-40E1-9B04-726A27D97006}" destId="{34D23CE7-695B-4E91-B409-5177DB0629C3}" srcOrd="1" destOrd="0" parTransId="{2210DC94-0138-4F04-97EA-B64C2C373828}" sibTransId="{F06D5FBE-6846-4323-BAF6-AC584389B54E}"/>
    <dgm:cxn modelId="{306F29F9-3D2F-4443-A03A-E1D6CE310F80}" type="presOf" srcId="{28A754FE-A7DD-4232-A470-0CFC507145F9}" destId="{60BB0059-7A24-4186-A2F1-515BE9E61D1D}" srcOrd="0" destOrd="0" presId="urn:microsoft.com/office/officeart/2005/8/layout/equation1"/>
    <dgm:cxn modelId="{91A02313-ED2E-4BCA-8B44-B1559C9C2DF6}" type="presOf" srcId="{88DC2140-4284-4890-81D1-A9CA460AF9EB}" destId="{C258178D-6D83-4AEF-9146-53A24267D419}" srcOrd="0" destOrd="0" presId="urn:microsoft.com/office/officeart/2005/8/layout/equation1"/>
    <dgm:cxn modelId="{758D8029-871D-4A30-BAAA-6562AF5AA8E6}" srcId="{95886CA8-7117-40E1-9B04-726A27D97006}" destId="{C8392CA5-44CA-4C19-9DEB-8CEE0FC34E91}" srcOrd="2" destOrd="0" parTransId="{4C2C7226-3C3D-48E6-A710-2587F7DF9FDE}" sibTransId="{EB0002A8-D82F-41FB-A79C-E33DB1ECBBE1}"/>
    <dgm:cxn modelId="{A224703F-7F5F-4FC6-B0CA-E792DF896343}" type="presOf" srcId="{C8392CA5-44CA-4C19-9DEB-8CEE0FC34E91}" destId="{4C0D7B4B-6354-4AFD-BC24-7D06E2B08BF6}" srcOrd="0" destOrd="0" presId="urn:microsoft.com/office/officeart/2005/8/layout/equation1"/>
    <dgm:cxn modelId="{C7F69593-DD8F-49B2-85A6-6F11225D5B8D}" type="presOf" srcId="{34D23CE7-695B-4E91-B409-5177DB0629C3}" destId="{7E9C3287-FD68-4C62-A1A6-3D472B4735FD}" srcOrd="0" destOrd="0" presId="urn:microsoft.com/office/officeart/2005/8/layout/equation1"/>
    <dgm:cxn modelId="{05124176-EF1D-4580-B2CE-2CEAFAB2FFE6}" srcId="{95886CA8-7117-40E1-9B04-726A27D97006}" destId="{88DC2140-4284-4890-81D1-A9CA460AF9EB}" srcOrd="0" destOrd="0" parTransId="{9E7B10D5-7AA5-4298-9820-DA1B7D48089B}" sibTransId="{28A754FE-A7DD-4232-A470-0CFC507145F9}"/>
    <dgm:cxn modelId="{E0EBB4FA-15DA-4553-8293-3081EBFB2F9B}" type="presParOf" srcId="{5C01A83C-C87C-4A7A-B293-42F91EA5117D}" destId="{C258178D-6D83-4AEF-9146-53A24267D419}" srcOrd="0" destOrd="0" presId="urn:microsoft.com/office/officeart/2005/8/layout/equation1"/>
    <dgm:cxn modelId="{13816F70-67F5-4356-90AB-896D5815BCC1}" type="presParOf" srcId="{5C01A83C-C87C-4A7A-B293-42F91EA5117D}" destId="{640C9310-D780-4D4D-B123-BE91AE0EA263}" srcOrd="1" destOrd="0" presId="urn:microsoft.com/office/officeart/2005/8/layout/equation1"/>
    <dgm:cxn modelId="{34286ACD-9C97-462B-8F3E-28977D5B5250}" type="presParOf" srcId="{5C01A83C-C87C-4A7A-B293-42F91EA5117D}" destId="{60BB0059-7A24-4186-A2F1-515BE9E61D1D}" srcOrd="2" destOrd="0" presId="urn:microsoft.com/office/officeart/2005/8/layout/equation1"/>
    <dgm:cxn modelId="{66871CDB-71A4-4BF4-915B-8171445C3231}" type="presParOf" srcId="{5C01A83C-C87C-4A7A-B293-42F91EA5117D}" destId="{ADF08FEE-CDEA-4FAF-8BDA-3B84557D41C4}" srcOrd="3" destOrd="0" presId="urn:microsoft.com/office/officeart/2005/8/layout/equation1"/>
    <dgm:cxn modelId="{DC94AF09-AE68-41CB-BD7F-DC2AE1E366A7}" type="presParOf" srcId="{5C01A83C-C87C-4A7A-B293-42F91EA5117D}" destId="{7E9C3287-FD68-4C62-A1A6-3D472B4735FD}" srcOrd="4" destOrd="0" presId="urn:microsoft.com/office/officeart/2005/8/layout/equation1"/>
    <dgm:cxn modelId="{83832C76-5D92-4226-BA12-5ED5985AA225}" type="presParOf" srcId="{5C01A83C-C87C-4A7A-B293-42F91EA5117D}" destId="{6D9690F4-91CC-4A98-9ACF-68D12964117B}" srcOrd="5" destOrd="0" presId="urn:microsoft.com/office/officeart/2005/8/layout/equation1"/>
    <dgm:cxn modelId="{1E0F92B1-1FA0-4C90-B46B-C3669C56A38F}" type="presParOf" srcId="{5C01A83C-C87C-4A7A-B293-42F91EA5117D}" destId="{04AD3B61-CD7B-4620-B421-D1E75CBA01B0}" srcOrd="6" destOrd="0" presId="urn:microsoft.com/office/officeart/2005/8/layout/equation1"/>
    <dgm:cxn modelId="{C3D2747F-52DE-4AA0-8DA9-BA2EAF534590}" type="presParOf" srcId="{5C01A83C-C87C-4A7A-B293-42F91EA5117D}" destId="{2507CB82-2FFE-4272-92F0-23540B166122}" srcOrd="7" destOrd="0" presId="urn:microsoft.com/office/officeart/2005/8/layout/equation1"/>
    <dgm:cxn modelId="{B4002B50-1187-40AB-9A63-0BE89101A325}" type="presParOf" srcId="{5C01A83C-C87C-4A7A-B293-42F91EA5117D}" destId="{4C0D7B4B-6354-4AFD-BC24-7D06E2B08BF6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886CA8-7117-40E1-9B04-726A27D97006}" type="doc">
      <dgm:prSet loTypeId="urn:microsoft.com/office/officeart/2005/8/layout/equation1" loCatId="process" qsTypeId="urn:microsoft.com/office/officeart/2005/8/quickstyle/simple1" qsCatId="simple" csTypeId="urn:microsoft.com/office/officeart/2005/8/colors/accent2_2" csCatId="accent2" phldr="1"/>
      <dgm:spPr/>
    </dgm:pt>
    <dgm:pt modelId="{88DC2140-4284-4890-81D1-A9CA460AF9EB}">
      <dgm:prSet phldrT="[Text]"/>
      <dgm:spPr/>
      <dgm:t>
        <a:bodyPr/>
        <a:lstStyle/>
        <a:p>
          <a:r>
            <a: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Growth</a:t>
          </a:r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7B10D5-7AA5-4298-9820-DA1B7D48089B}" type="parTrans" cxnId="{05124176-EF1D-4580-B2CE-2CEAFAB2FFE6}">
      <dgm:prSet/>
      <dgm:spPr/>
      <dgm:t>
        <a:bodyPr/>
        <a:lstStyle/>
        <a:p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A754FE-A7DD-4232-A470-0CFC507145F9}" type="sibTrans" cxnId="{05124176-EF1D-4580-B2CE-2CEAFAB2FFE6}">
      <dgm:prSet/>
      <dgm:spPr/>
      <dgm:t>
        <a:bodyPr/>
        <a:lstStyle/>
        <a:p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D23CE7-695B-4E91-B409-5177DB0629C3}">
      <dgm:prSet phldrT="[Text]"/>
      <dgm:spPr/>
      <dgm:t>
        <a:bodyPr/>
        <a:lstStyle/>
        <a:p>
          <a:r>
            <a: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Poverty Reduction</a:t>
          </a:r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10DC94-0138-4F04-97EA-B64C2C373828}" type="parTrans" cxnId="{36471B0C-483D-453C-A0F5-4AEE531AC265}">
      <dgm:prSet/>
      <dgm:spPr/>
      <dgm:t>
        <a:bodyPr/>
        <a:lstStyle/>
        <a:p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6D5FBE-6846-4323-BAF6-AC584389B54E}" type="sibTrans" cxnId="{36471B0C-483D-453C-A0F5-4AEE531AC265}">
      <dgm:prSet/>
      <dgm:spPr/>
      <dgm:t>
        <a:bodyPr/>
        <a:lstStyle/>
        <a:p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392CA5-44CA-4C19-9DEB-8CEE0FC34E91}">
      <dgm:prSet phldrT="[Text]"/>
      <dgm:spPr/>
      <dgm:t>
        <a:bodyPr/>
        <a:lstStyle/>
        <a:p>
          <a:r>
            <a: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Quality of Growth</a:t>
          </a:r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2C7226-3C3D-48E6-A710-2587F7DF9FDE}" type="parTrans" cxnId="{758D8029-871D-4A30-BAAA-6562AF5AA8E6}">
      <dgm:prSet/>
      <dgm:spPr/>
      <dgm:t>
        <a:bodyPr/>
        <a:lstStyle/>
        <a:p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0002A8-D82F-41FB-A79C-E33DB1ECBBE1}" type="sibTrans" cxnId="{758D8029-871D-4A30-BAAA-6562AF5AA8E6}">
      <dgm:prSet/>
      <dgm:spPr/>
      <dgm:t>
        <a:bodyPr/>
        <a:lstStyle/>
        <a:p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BEFA92-82AA-40A6-B4E6-6F5D671CFF66}">
      <dgm:prSet/>
      <dgm:spPr/>
      <dgm:t>
        <a:bodyPr/>
        <a:lstStyle/>
        <a:p>
          <a:r>
            <a:rPr kumimoji="1"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Chronic Poverty Reduction</a:t>
          </a:r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B07A07-DE07-4D13-8FFA-888BAD8E8D9C}" type="parTrans" cxnId="{0B1D35D2-2239-410F-93FD-A781D26972DF}">
      <dgm:prSet/>
      <dgm:spPr/>
      <dgm:t>
        <a:bodyPr/>
        <a:lstStyle/>
        <a:p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E782B0-79CE-448E-B97E-2E80EE93DD58}" type="sibTrans" cxnId="{0B1D35D2-2239-410F-93FD-A781D26972DF}">
      <dgm:prSet/>
      <dgm:spPr/>
      <dgm:t>
        <a:bodyPr/>
        <a:lstStyle/>
        <a:p>
          <a:endParaRPr kumimoji="1" lang="ja-JP" alt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01A83C-C87C-4A7A-B293-42F91EA5117D}" type="pres">
      <dgm:prSet presAssocID="{95886CA8-7117-40E1-9B04-726A27D97006}" presName="linearFlow" presStyleCnt="0">
        <dgm:presLayoutVars>
          <dgm:dir/>
          <dgm:resizeHandles val="exact"/>
        </dgm:presLayoutVars>
      </dgm:prSet>
      <dgm:spPr/>
    </dgm:pt>
    <dgm:pt modelId="{C258178D-6D83-4AEF-9146-53A24267D419}" type="pres">
      <dgm:prSet presAssocID="{88DC2140-4284-4890-81D1-A9CA460AF9EB}" presName="node" presStyleLbl="node1" presStyleIdx="0" presStyleCnt="4">
        <dgm:presLayoutVars>
          <dgm:bulletEnabled val="1"/>
        </dgm:presLayoutVars>
      </dgm:prSet>
      <dgm:spPr/>
    </dgm:pt>
    <dgm:pt modelId="{640C9310-D780-4D4D-B123-BE91AE0EA263}" type="pres">
      <dgm:prSet presAssocID="{28A754FE-A7DD-4232-A470-0CFC507145F9}" presName="spacerL" presStyleCnt="0"/>
      <dgm:spPr/>
    </dgm:pt>
    <dgm:pt modelId="{60BB0059-7A24-4186-A2F1-515BE9E61D1D}" type="pres">
      <dgm:prSet presAssocID="{28A754FE-A7DD-4232-A470-0CFC507145F9}" presName="sibTrans" presStyleLbl="sibTrans2D1" presStyleIdx="0" presStyleCnt="3"/>
      <dgm:spPr/>
    </dgm:pt>
    <dgm:pt modelId="{ADF08FEE-CDEA-4FAF-8BDA-3B84557D41C4}" type="pres">
      <dgm:prSet presAssocID="{28A754FE-A7DD-4232-A470-0CFC507145F9}" presName="spacerR" presStyleCnt="0"/>
      <dgm:spPr/>
    </dgm:pt>
    <dgm:pt modelId="{7E9C3287-FD68-4C62-A1A6-3D472B4735FD}" type="pres">
      <dgm:prSet presAssocID="{34D23CE7-695B-4E91-B409-5177DB0629C3}" presName="node" presStyleLbl="node1" presStyleIdx="1" presStyleCnt="4">
        <dgm:presLayoutVars>
          <dgm:bulletEnabled val="1"/>
        </dgm:presLayoutVars>
      </dgm:prSet>
      <dgm:spPr/>
    </dgm:pt>
    <dgm:pt modelId="{6D9690F4-91CC-4A98-9ACF-68D12964117B}" type="pres">
      <dgm:prSet presAssocID="{F06D5FBE-6846-4323-BAF6-AC584389B54E}" presName="spacerL" presStyleCnt="0"/>
      <dgm:spPr/>
    </dgm:pt>
    <dgm:pt modelId="{04AD3B61-CD7B-4620-B421-D1E75CBA01B0}" type="pres">
      <dgm:prSet presAssocID="{F06D5FBE-6846-4323-BAF6-AC584389B54E}" presName="sibTrans" presStyleLbl="sibTrans2D1" presStyleIdx="1" presStyleCnt="3"/>
      <dgm:spPr/>
    </dgm:pt>
    <dgm:pt modelId="{2507CB82-2FFE-4272-92F0-23540B166122}" type="pres">
      <dgm:prSet presAssocID="{F06D5FBE-6846-4323-BAF6-AC584389B54E}" presName="spacerR" presStyleCnt="0"/>
      <dgm:spPr/>
    </dgm:pt>
    <dgm:pt modelId="{D3E870E5-39D3-46B8-9250-46B78826E369}" type="pres">
      <dgm:prSet presAssocID="{0CBEFA92-82AA-40A6-B4E6-6F5D671CFF66}" presName="node" presStyleLbl="node1" presStyleIdx="2" presStyleCnt="4">
        <dgm:presLayoutVars>
          <dgm:bulletEnabled val="1"/>
        </dgm:presLayoutVars>
      </dgm:prSet>
      <dgm:spPr/>
    </dgm:pt>
    <dgm:pt modelId="{1FF05668-FC11-47C2-B816-F237C5525164}" type="pres">
      <dgm:prSet presAssocID="{70E782B0-79CE-448E-B97E-2E80EE93DD58}" presName="spacerL" presStyleCnt="0"/>
      <dgm:spPr/>
    </dgm:pt>
    <dgm:pt modelId="{6B44BE9E-27BB-415B-BE87-223A3A3A0E4B}" type="pres">
      <dgm:prSet presAssocID="{70E782B0-79CE-448E-B97E-2E80EE93DD58}" presName="sibTrans" presStyleLbl="sibTrans2D1" presStyleIdx="2" presStyleCnt="3"/>
      <dgm:spPr/>
    </dgm:pt>
    <dgm:pt modelId="{EB245109-77B3-4270-99AB-D0D80D7EBACD}" type="pres">
      <dgm:prSet presAssocID="{70E782B0-79CE-448E-B97E-2E80EE93DD58}" presName="spacerR" presStyleCnt="0"/>
      <dgm:spPr/>
    </dgm:pt>
    <dgm:pt modelId="{4C0D7B4B-6354-4AFD-BC24-7D06E2B08BF6}" type="pres">
      <dgm:prSet presAssocID="{C8392CA5-44CA-4C19-9DEB-8CEE0FC34E91}" presName="node" presStyleLbl="node1" presStyleIdx="3" presStyleCnt="4">
        <dgm:presLayoutVars>
          <dgm:bulletEnabled val="1"/>
        </dgm:presLayoutVars>
      </dgm:prSet>
      <dgm:spPr/>
    </dgm:pt>
  </dgm:ptLst>
  <dgm:cxnLst>
    <dgm:cxn modelId="{D75A157F-AE75-48DD-9E05-99ED2BE351C2}" type="presOf" srcId="{88DC2140-4284-4890-81D1-A9CA460AF9EB}" destId="{C258178D-6D83-4AEF-9146-53A24267D419}" srcOrd="0" destOrd="0" presId="urn:microsoft.com/office/officeart/2005/8/layout/equation1"/>
    <dgm:cxn modelId="{AA5ABA1C-41F8-4EA6-9BFF-1E12B45C6C8F}" type="presOf" srcId="{28A754FE-A7DD-4232-A470-0CFC507145F9}" destId="{60BB0059-7A24-4186-A2F1-515BE9E61D1D}" srcOrd="0" destOrd="0" presId="urn:microsoft.com/office/officeart/2005/8/layout/equation1"/>
    <dgm:cxn modelId="{1980D8A7-4BC2-413B-A674-FFB693B61EA5}" type="presOf" srcId="{34D23CE7-695B-4E91-B409-5177DB0629C3}" destId="{7E9C3287-FD68-4C62-A1A6-3D472B4735FD}" srcOrd="0" destOrd="0" presId="urn:microsoft.com/office/officeart/2005/8/layout/equation1"/>
    <dgm:cxn modelId="{758D8029-871D-4A30-BAAA-6562AF5AA8E6}" srcId="{95886CA8-7117-40E1-9B04-726A27D97006}" destId="{C8392CA5-44CA-4C19-9DEB-8CEE0FC34E91}" srcOrd="3" destOrd="0" parTransId="{4C2C7226-3C3D-48E6-A710-2587F7DF9FDE}" sibTransId="{EB0002A8-D82F-41FB-A79C-E33DB1ECBBE1}"/>
    <dgm:cxn modelId="{810273A7-2D22-415C-9DE7-1AA6BEDEADC5}" type="presOf" srcId="{0CBEFA92-82AA-40A6-B4E6-6F5D671CFF66}" destId="{D3E870E5-39D3-46B8-9250-46B78826E369}" srcOrd="0" destOrd="0" presId="urn:microsoft.com/office/officeart/2005/8/layout/equation1"/>
    <dgm:cxn modelId="{36471B0C-483D-453C-A0F5-4AEE531AC265}" srcId="{95886CA8-7117-40E1-9B04-726A27D97006}" destId="{34D23CE7-695B-4E91-B409-5177DB0629C3}" srcOrd="1" destOrd="0" parTransId="{2210DC94-0138-4F04-97EA-B64C2C373828}" sibTransId="{F06D5FBE-6846-4323-BAF6-AC584389B54E}"/>
    <dgm:cxn modelId="{07CF1501-4CF5-4439-8242-7243164B6516}" type="presOf" srcId="{95886CA8-7117-40E1-9B04-726A27D97006}" destId="{5C01A83C-C87C-4A7A-B293-42F91EA5117D}" srcOrd="0" destOrd="0" presId="urn:microsoft.com/office/officeart/2005/8/layout/equation1"/>
    <dgm:cxn modelId="{1A6CDAAA-AF99-416A-A85A-D4D081E502AB}" type="presOf" srcId="{70E782B0-79CE-448E-B97E-2E80EE93DD58}" destId="{6B44BE9E-27BB-415B-BE87-223A3A3A0E4B}" srcOrd="0" destOrd="0" presId="urn:microsoft.com/office/officeart/2005/8/layout/equation1"/>
    <dgm:cxn modelId="{521B3A0E-E4C5-4D56-A037-A58C20835731}" type="presOf" srcId="{C8392CA5-44CA-4C19-9DEB-8CEE0FC34E91}" destId="{4C0D7B4B-6354-4AFD-BC24-7D06E2B08BF6}" srcOrd="0" destOrd="0" presId="urn:microsoft.com/office/officeart/2005/8/layout/equation1"/>
    <dgm:cxn modelId="{C4CC512C-9AEC-4684-A779-59AD2C5E9FF2}" type="presOf" srcId="{F06D5FBE-6846-4323-BAF6-AC584389B54E}" destId="{04AD3B61-CD7B-4620-B421-D1E75CBA01B0}" srcOrd="0" destOrd="0" presId="urn:microsoft.com/office/officeart/2005/8/layout/equation1"/>
    <dgm:cxn modelId="{05124176-EF1D-4580-B2CE-2CEAFAB2FFE6}" srcId="{95886CA8-7117-40E1-9B04-726A27D97006}" destId="{88DC2140-4284-4890-81D1-A9CA460AF9EB}" srcOrd="0" destOrd="0" parTransId="{9E7B10D5-7AA5-4298-9820-DA1B7D48089B}" sibTransId="{28A754FE-A7DD-4232-A470-0CFC507145F9}"/>
    <dgm:cxn modelId="{0B1D35D2-2239-410F-93FD-A781D26972DF}" srcId="{95886CA8-7117-40E1-9B04-726A27D97006}" destId="{0CBEFA92-82AA-40A6-B4E6-6F5D671CFF66}" srcOrd="2" destOrd="0" parTransId="{12B07A07-DE07-4D13-8FFA-888BAD8E8D9C}" sibTransId="{70E782B0-79CE-448E-B97E-2E80EE93DD58}"/>
    <dgm:cxn modelId="{5C0536A2-C30A-405E-9117-99D169931701}" type="presParOf" srcId="{5C01A83C-C87C-4A7A-B293-42F91EA5117D}" destId="{C258178D-6D83-4AEF-9146-53A24267D419}" srcOrd="0" destOrd="0" presId="urn:microsoft.com/office/officeart/2005/8/layout/equation1"/>
    <dgm:cxn modelId="{EDF8F9A3-F78E-4BC1-8006-49D5414ABAF4}" type="presParOf" srcId="{5C01A83C-C87C-4A7A-B293-42F91EA5117D}" destId="{640C9310-D780-4D4D-B123-BE91AE0EA263}" srcOrd="1" destOrd="0" presId="urn:microsoft.com/office/officeart/2005/8/layout/equation1"/>
    <dgm:cxn modelId="{B8367690-C954-4140-8B12-B357F8FC204B}" type="presParOf" srcId="{5C01A83C-C87C-4A7A-B293-42F91EA5117D}" destId="{60BB0059-7A24-4186-A2F1-515BE9E61D1D}" srcOrd="2" destOrd="0" presId="urn:microsoft.com/office/officeart/2005/8/layout/equation1"/>
    <dgm:cxn modelId="{6CC02E93-F2A7-486C-8934-F6875589FC14}" type="presParOf" srcId="{5C01A83C-C87C-4A7A-B293-42F91EA5117D}" destId="{ADF08FEE-CDEA-4FAF-8BDA-3B84557D41C4}" srcOrd="3" destOrd="0" presId="urn:microsoft.com/office/officeart/2005/8/layout/equation1"/>
    <dgm:cxn modelId="{E3D57711-E7A0-4332-A949-F871BFFC333A}" type="presParOf" srcId="{5C01A83C-C87C-4A7A-B293-42F91EA5117D}" destId="{7E9C3287-FD68-4C62-A1A6-3D472B4735FD}" srcOrd="4" destOrd="0" presId="urn:microsoft.com/office/officeart/2005/8/layout/equation1"/>
    <dgm:cxn modelId="{685AD12A-BFEE-4AAD-8225-564C66258CAA}" type="presParOf" srcId="{5C01A83C-C87C-4A7A-B293-42F91EA5117D}" destId="{6D9690F4-91CC-4A98-9ACF-68D12964117B}" srcOrd="5" destOrd="0" presId="urn:microsoft.com/office/officeart/2005/8/layout/equation1"/>
    <dgm:cxn modelId="{15906362-85ED-4F88-BBFC-8383BB7CFCBB}" type="presParOf" srcId="{5C01A83C-C87C-4A7A-B293-42F91EA5117D}" destId="{04AD3B61-CD7B-4620-B421-D1E75CBA01B0}" srcOrd="6" destOrd="0" presId="urn:microsoft.com/office/officeart/2005/8/layout/equation1"/>
    <dgm:cxn modelId="{848B37E0-0FF1-4DD1-8D2D-D36DCEBF13BB}" type="presParOf" srcId="{5C01A83C-C87C-4A7A-B293-42F91EA5117D}" destId="{2507CB82-2FFE-4272-92F0-23540B166122}" srcOrd="7" destOrd="0" presId="urn:microsoft.com/office/officeart/2005/8/layout/equation1"/>
    <dgm:cxn modelId="{CF371F2B-8064-47EA-B817-03C0760A2ABB}" type="presParOf" srcId="{5C01A83C-C87C-4A7A-B293-42F91EA5117D}" destId="{D3E870E5-39D3-46B8-9250-46B78826E369}" srcOrd="8" destOrd="0" presId="urn:microsoft.com/office/officeart/2005/8/layout/equation1"/>
    <dgm:cxn modelId="{FC9DA697-64BF-44E5-A9EB-7E46B67FED6F}" type="presParOf" srcId="{5C01A83C-C87C-4A7A-B293-42F91EA5117D}" destId="{1FF05668-FC11-47C2-B816-F237C5525164}" srcOrd="9" destOrd="0" presId="urn:microsoft.com/office/officeart/2005/8/layout/equation1"/>
    <dgm:cxn modelId="{4F2BF072-E874-4E42-9849-B14C46F40D41}" type="presParOf" srcId="{5C01A83C-C87C-4A7A-B293-42F91EA5117D}" destId="{6B44BE9E-27BB-415B-BE87-223A3A3A0E4B}" srcOrd="10" destOrd="0" presId="urn:microsoft.com/office/officeart/2005/8/layout/equation1"/>
    <dgm:cxn modelId="{0CBE4323-5EF6-4025-A1DA-19797FC56E1A}" type="presParOf" srcId="{5C01A83C-C87C-4A7A-B293-42F91EA5117D}" destId="{EB245109-77B3-4270-99AB-D0D80D7EBACD}" srcOrd="11" destOrd="0" presId="urn:microsoft.com/office/officeart/2005/8/layout/equation1"/>
    <dgm:cxn modelId="{41362CAE-E197-4946-9D03-D99C0622F181}" type="presParOf" srcId="{5C01A83C-C87C-4A7A-B293-42F91EA5117D}" destId="{4C0D7B4B-6354-4AFD-BC24-7D06E2B08BF6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8178D-6D83-4AEF-9146-53A24267D419}">
      <dsp:nvSpPr>
        <dsp:cNvPr id="0" name=""/>
        <dsp:cNvSpPr/>
      </dsp:nvSpPr>
      <dsp:spPr>
        <a:xfrm>
          <a:off x="1461" y="83692"/>
          <a:ext cx="1936622" cy="19366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Growth</a:t>
          </a:r>
          <a:endParaRPr kumimoji="1" lang="ja-JP" altLang="en-US" sz="2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5073" y="367304"/>
        <a:ext cx="1369398" cy="1369398"/>
      </dsp:txXfrm>
    </dsp:sp>
    <dsp:sp modelId="{60BB0059-7A24-4186-A2F1-515BE9E61D1D}">
      <dsp:nvSpPr>
        <dsp:cNvPr id="0" name=""/>
        <dsp:cNvSpPr/>
      </dsp:nvSpPr>
      <dsp:spPr>
        <a:xfrm>
          <a:off x="2095337" y="490383"/>
          <a:ext cx="1123241" cy="1123241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44223" y="919910"/>
        <a:ext cx="825469" cy="264187"/>
      </dsp:txXfrm>
    </dsp:sp>
    <dsp:sp modelId="{7E9C3287-FD68-4C62-A1A6-3D472B4735FD}">
      <dsp:nvSpPr>
        <dsp:cNvPr id="0" name=""/>
        <dsp:cNvSpPr/>
      </dsp:nvSpPr>
      <dsp:spPr>
        <a:xfrm>
          <a:off x="3375832" y="83692"/>
          <a:ext cx="1936622" cy="19366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Poverty Reduction</a:t>
          </a:r>
          <a:endParaRPr kumimoji="1" lang="ja-JP" altLang="en-US" sz="2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59444" y="367304"/>
        <a:ext cx="1369398" cy="1369398"/>
      </dsp:txXfrm>
    </dsp:sp>
    <dsp:sp modelId="{04AD3B61-CD7B-4620-B421-D1E75CBA01B0}">
      <dsp:nvSpPr>
        <dsp:cNvPr id="0" name=""/>
        <dsp:cNvSpPr/>
      </dsp:nvSpPr>
      <dsp:spPr>
        <a:xfrm>
          <a:off x="5469709" y="490383"/>
          <a:ext cx="1123241" cy="1123241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18595" y="721771"/>
        <a:ext cx="825469" cy="660465"/>
      </dsp:txXfrm>
    </dsp:sp>
    <dsp:sp modelId="{4C0D7B4B-6354-4AFD-BC24-7D06E2B08BF6}">
      <dsp:nvSpPr>
        <dsp:cNvPr id="0" name=""/>
        <dsp:cNvSpPr/>
      </dsp:nvSpPr>
      <dsp:spPr>
        <a:xfrm>
          <a:off x="6750204" y="83692"/>
          <a:ext cx="1936622" cy="19366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Pro-Poor Growth</a:t>
          </a:r>
          <a:endParaRPr kumimoji="1" lang="ja-JP" altLang="en-US" sz="2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33816" y="367304"/>
        <a:ext cx="1369398" cy="1369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8178D-6D83-4AEF-9146-53A24267D419}">
      <dsp:nvSpPr>
        <dsp:cNvPr id="0" name=""/>
        <dsp:cNvSpPr/>
      </dsp:nvSpPr>
      <dsp:spPr>
        <a:xfrm>
          <a:off x="5016" y="355201"/>
          <a:ext cx="1393604" cy="13936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Growth</a:t>
          </a:r>
          <a:endParaRPr kumimoji="1" lang="ja-JP" altLang="en-US" sz="17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9105" y="559290"/>
        <a:ext cx="985426" cy="985426"/>
      </dsp:txXfrm>
    </dsp:sp>
    <dsp:sp modelId="{60BB0059-7A24-4186-A2F1-515BE9E61D1D}">
      <dsp:nvSpPr>
        <dsp:cNvPr id="0" name=""/>
        <dsp:cNvSpPr/>
      </dsp:nvSpPr>
      <dsp:spPr>
        <a:xfrm>
          <a:off x="1511781" y="647858"/>
          <a:ext cx="808290" cy="808290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3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18920" y="956948"/>
        <a:ext cx="594012" cy="190110"/>
      </dsp:txXfrm>
    </dsp:sp>
    <dsp:sp modelId="{7E9C3287-FD68-4C62-A1A6-3D472B4735FD}">
      <dsp:nvSpPr>
        <dsp:cNvPr id="0" name=""/>
        <dsp:cNvSpPr/>
      </dsp:nvSpPr>
      <dsp:spPr>
        <a:xfrm>
          <a:off x="2433233" y="355201"/>
          <a:ext cx="1393604" cy="13936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Poverty Reduction</a:t>
          </a:r>
          <a:endParaRPr kumimoji="1" lang="ja-JP" altLang="en-US" sz="17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37322" y="559290"/>
        <a:ext cx="985426" cy="985426"/>
      </dsp:txXfrm>
    </dsp:sp>
    <dsp:sp modelId="{04AD3B61-CD7B-4620-B421-D1E75CBA01B0}">
      <dsp:nvSpPr>
        <dsp:cNvPr id="0" name=""/>
        <dsp:cNvSpPr/>
      </dsp:nvSpPr>
      <dsp:spPr>
        <a:xfrm>
          <a:off x="3939998" y="647858"/>
          <a:ext cx="808290" cy="808290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3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47137" y="956948"/>
        <a:ext cx="594012" cy="190110"/>
      </dsp:txXfrm>
    </dsp:sp>
    <dsp:sp modelId="{D3E870E5-39D3-46B8-9250-46B78826E369}">
      <dsp:nvSpPr>
        <dsp:cNvPr id="0" name=""/>
        <dsp:cNvSpPr/>
      </dsp:nvSpPr>
      <dsp:spPr>
        <a:xfrm>
          <a:off x="4861450" y="355201"/>
          <a:ext cx="1393604" cy="13936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Chronic Poverty Reduction</a:t>
          </a:r>
          <a:endParaRPr kumimoji="1" lang="ja-JP" altLang="en-US" sz="17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65539" y="559290"/>
        <a:ext cx="985426" cy="985426"/>
      </dsp:txXfrm>
    </dsp:sp>
    <dsp:sp modelId="{6B44BE9E-27BB-415B-BE87-223A3A3A0E4B}">
      <dsp:nvSpPr>
        <dsp:cNvPr id="0" name=""/>
        <dsp:cNvSpPr/>
      </dsp:nvSpPr>
      <dsp:spPr>
        <a:xfrm>
          <a:off x="6368215" y="647858"/>
          <a:ext cx="808290" cy="808290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75354" y="814366"/>
        <a:ext cx="594012" cy="475274"/>
      </dsp:txXfrm>
    </dsp:sp>
    <dsp:sp modelId="{4C0D7B4B-6354-4AFD-BC24-7D06E2B08BF6}">
      <dsp:nvSpPr>
        <dsp:cNvPr id="0" name=""/>
        <dsp:cNvSpPr/>
      </dsp:nvSpPr>
      <dsp:spPr>
        <a:xfrm>
          <a:off x="7289667" y="355201"/>
          <a:ext cx="1393604" cy="139360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7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Quality of Growth</a:t>
          </a:r>
          <a:endParaRPr kumimoji="1" lang="ja-JP" altLang="en-US" sz="17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93756" y="559290"/>
        <a:ext cx="985426" cy="985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94661-EE86-42DD-B10B-5AAECAAACF18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5C3EB-B014-4EAA-8424-3F00A6D9B49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91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63688" y="1052737"/>
            <a:ext cx="6694512" cy="2547714"/>
          </a:xfrm>
        </p:spPr>
        <p:txBody>
          <a:bodyPr>
            <a:normAutofit/>
          </a:bodyPr>
          <a:lstStyle>
            <a:lvl1pPr algn="l">
              <a:defRPr sz="4000" b="1" baseline="0">
                <a:solidFill>
                  <a:srgbClr val="B40000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79712" y="4509120"/>
            <a:ext cx="6480720" cy="2088232"/>
          </a:xfr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rgbClr val="3232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Event Name, Place</a:t>
            </a:r>
          </a:p>
          <a:p>
            <a:r>
              <a:rPr lang="en-US" dirty="0"/>
              <a:t>Date</a:t>
            </a:r>
          </a:p>
          <a:p>
            <a:endParaRPr lang="en-GB" dirty="0"/>
          </a:p>
          <a:p>
            <a:r>
              <a:rPr lang="en-GB" dirty="0" err="1"/>
              <a:t>Ippei</a:t>
            </a:r>
            <a:r>
              <a:rPr lang="en-GB" dirty="0"/>
              <a:t> </a:t>
            </a:r>
            <a:r>
              <a:rPr lang="en-GB" dirty="0" err="1"/>
              <a:t>Tsuruga</a:t>
            </a:r>
            <a:endParaRPr lang="en-GB" dirty="0"/>
          </a:p>
          <a:p>
            <a:r>
              <a:rPr lang="en-GB" dirty="0"/>
              <a:t>JICA Research Institute, Japan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512" y="1916880"/>
            <a:ext cx="432000" cy="432000"/>
          </a:xfrm>
          <a:prstGeom prst="rect">
            <a:avLst/>
          </a:prstGeom>
          <a:solidFill>
            <a:srgbClr val="B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83568" y="1916880"/>
            <a:ext cx="432000" cy="432000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83568" y="2420936"/>
            <a:ext cx="432000" cy="432000"/>
          </a:xfrm>
          <a:prstGeom prst="rect">
            <a:avLst/>
          </a:prstGeom>
          <a:solidFill>
            <a:srgbClr val="78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79512" y="2420936"/>
            <a:ext cx="432000" cy="432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75656" y="1052736"/>
            <a:ext cx="0" cy="2592288"/>
          </a:xfrm>
          <a:prstGeom prst="line">
            <a:avLst/>
          </a:prstGeom>
          <a:ln w="57150" cap="rnd">
            <a:solidFill>
              <a:srgbClr val="7878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512" y="404712"/>
            <a:ext cx="288000" cy="288000"/>
          </a:xfrm>
          <a:prstGeom prst="rect">
            <a:avLst/>
          </a:prstGeom>
          <a:solidFill>
            <a:srgbClr val="B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39552" y="404712"/>
            <a:ext cx="288000" cy="288000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39552" y="764704"/>
            <a:ext cx="288000" cy="288000"/>
          </a:xfrm>
          <a:prstGeom prst="rect">
            <a:avLst/>
          </a:prstGeom>
          <a:solidFill>
            <a:srgbClr val="78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79512" y="764736"/>
            <a:ext cx="288000" cy="288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43608" y="116632"/>
            <a:ext cx="0" cy="1152128"/>
          </a:xfrm>
          <a:prstGeom prst="line">
            <a:avLst/>
          </a:prstGeom>
          <a:ln w="57150" cap="rnd">
            <a:solidFill>
              <a:srgbClr val="7878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55576" y="4149080"/>
            <a:ext cx="8388424" cy="0"/>
          </a:xfrm>
          <a:prstGeom prst="line">
            <a:avLst/>
          </a:prstGeom>
          <a:ln w="57150" cap="rnd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5576" y="3573016"/>
            <a:ext cx="8388424" cy="43204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r">
              <a:defRPr sz="3600" b="1" cap="all">
                <a:solidFill>
                  <a:srgbClr val="464646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400" b="1" i="0" u="none" strike="noStrike" kern="1200" cap="all" spc="0" normalizeH="0" baseline="0" noProof="0" dirty="0">
                <a:ln>
                  <a:noFill/>
                </a:ln>
                <a:solidFill>
                  <a:srgbClr val="B4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Chapter subtitle</a:t>
            </a:r>
            <a:br>
              <a:rPr kumimoji="0" lang="en-US" sz="8600" b="1" i="0" u="none" strike="noStrike" kern="1200" cap="all" spc="0" normalizeH="0" baseline="0" noProof="0" dirty="0">
                <a:ln>
                  <a:noFill/>
                </a:ln>
                <a:solidFill>
                  <a:srgbClr val="B4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B4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3600" b="1" i="0" u="none" strike="noStrike" kern="1200" cap="all" spc="0" normalizeH="0" baseline="0" noProof="0" dirty="0">
              <a:ln>
                <a:noFill/>
              </a:ln>
              <a:solidFill>
                <a:srgbClr val="B4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755576" y="2276872"/>
            <a:ext cx="8388424" cy="12961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r">
              <a:defRPr sz="3600" b="1" cap="all">
                <a:solidFill>
                  <a:srgbClr val="464646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Chapter Title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all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979712" y="4509120"/>
            <a:ext cx="6480720" cy="2088232"/>
          </a:xfr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rgbClr val="3232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0504" y="2276872"/>
            <a:ext cx="8388000" cy="1728000"/>
          </a:xfrm>
          <a:solidFill>
            <a:srgbClr val="DEDEDE"/>
          </a:solidFill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>
                <a:solidFill>
                  <a:srgbClr val="B40000"/>
                </a:solidFill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en-US" dirty="0"/>
              <a:t>Chapter Title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Chapter subtitle (Gray)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512" y="404712"/>
            <a:ext cx="288000" cy="288000"/>
          </a:xfrm>
          <a:prstGeom prst="rect">
            <a:avLst/>
          </a:prstGeom>
          <a:solidFill>
            <a:srgbClr val="B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39552" y="404712"/>
            <a:ext cx="288000" cy="288000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39552" y="764704"/>
            <a:ext cx="288000" cy="288000"/>
          </a:xfrm>
          <a:prstGeom prst="rect">
            <a:avLst/>
          </a:prstGeom>
          <a:solidFill>
            <a:srgbClr val="78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79512" y="764736"/>
            <a:ext cx="288000" cy="288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43608" y="116632"/>
            <a:ext cx="0" cy="1152128"/>
          </a:xfrm>
          <a:prstGeom prst="line">
            <a:avLst/>
          </a:prstGeom>
          <a:ln w="57150" cap="rnd">
            <a:solidFill>
              <a:srgbClr val="7878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55576" y="4149080"/>
            <a:ext cx="8388424" cy="0"/>
          </a:xfrm>
          <a:prstGeom prst="line">
            <a:avLst/>
          </a:prstGeom>
          <a:ln w="57150" cap="rnd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83152" cy="936104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B4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SzPct val="100000"/>
              <a:buFont typeface="Wingdings" pitchFamily="2" charset="2"/>
              <a:buChar char="§"/>
              <a:defRPr>
                <a:solidFill>
                  <a:srgbClr val="323232"/>
                </a:solidFill>
              </a:defRPr>
            </a:lvl1pPr>
            <a:lvl2pPr>
              <a:buClr>
                <a:srgbClr val="A0A0A0"/>
              </a:buClr>
              <a:buFont typeface="Wingdings" pitchFamily="2" charset="2"/>
              <a:buChar char="§"/>
              <a:defRPr>
                <a:solidFill>
                  <a:srgbClr val="464646"/>
                </a:solidFill>
              </a:defRPr>
            </a:lvl2pPr>
            <a:lvl3pPr>
              <a:buClr>
                <a:srgbClr val="A0A0A0"/>
              </a:buClr>
              <a:buFont typeface="Wingdings" pitchFamily="2" charset="2"/>
              <a:buChar char="§"/>
              <a:defRPr>
                <a:solidFill>
                  <a:srgbClr val="323232"/>
                </a:solidFill>
              </a:defRPr>
            </a:lvl3pPr>
            <a:lvl4pPr>
              <a:buClr>
                <a:srgbClr val="A0A0A0"/>
              </a:buClr>
              <a:buFont typeface="Wingdings" pitchFamily="2" charset="2"/>
              <a:buChar char="§"/>
              <a:defRPr>
                <a:solidFill>
                  <a:srgbClr val="323232"/>
                </a:solidFill>
              </a:defRPr>
            </a:lvl4pPr>
            <a:lvl5pPr>
              <a:buClr>
                <a:srgbClr val="A0A0A0"/>
              </a:buClr>
              <a:buFont typeface="Wingdings" pitchFamily="2" charset="2"/>
              <a:buChar char="§"/>
              <a:defRPr>
                <a:solidFill>
                  <a:srgbClr val="32323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512" y="404712"/>
            <a:ext cx="288000" cy="288000"/>
          </a:xfrm>
          <a:prstGeom prst="rect">
            <a:avLst/>
          </a:prstGeom>
          <a:solidFill>
            <a:srgbClr val="B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39552" y="404712"/>
            <a:ext cx="288000" cy="288000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39552" y="764704"/>
            <a:ext cx="288000" cy="288000"/>
          </a:xfrm>
          <a:prstGeom prst="rect">
            <a:avLst/>
          </a:prstGeom>
          <a:solidFill>
            <a:srgbClr val="787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79512" y="764736"/>
            <a:ext cx="288000" cy="288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43608" y="116632"/>
            <a:ext cx="0" cy="1152128"/>
          </a:xfrm>
          <a:prstGeom prst="line">
            <a:avLst/>
          </a:prstGeom>
          <a:ln w="57150" cap="rnd">
            <a:solidFill>
              <a:srgbClr val="7878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FE4C-024F-4681-882F-833FC3F7383A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FE4C-024F-4681-882F-833FC3F7383A}" type="datetimeFigureOut">
              <a:rPr lang="en-GB" smtClean="0"/>
              <a:pPr/>
              <a:t>29/10/2016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5E7E3-9D4F-446D-B338-9604E117870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suruga.Ippei@jica.go.j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Quality of Growth for Whom?</a:t>
            </a:r>
            <a:br>
              <a:rPr lang="en-US" altLang="ja-JP" dirty="0"/>
            </a:br>
            <a:r>
              <a:rPr lang="en-US" altLang="ja-JP" sz="3000" dirty="0">
                <a:solidFill>
                  <a:srgbClr val="323232"/>
                </a:solidFill>
              </a:rPr>
              <a:t>Do the Chronic Poor Enjoy Growth in Cambodia?</a:t>
            </a:r>
            <a:endParaRPr lang="en-GB" sz="3000" dirty="0">
              <a:solidFill>
                <a:srgbClr val="32323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b="1" dirty="0">
                <a:solidFill>
                  <a:srgbClr val="C00000"/>
                </a:solidFill>
              </a:rPr>
              <a:t>AFD-IDS-JICA Project on Quality of Growth</a:t>
            </a:r>
            <a:r>
              <a:rPr lang="ja-JP" altLang="en-US" b="1" dirty="0">
                <a:solidFill>
                  <a:srgbClr val="C00000"/>
                </a:solidFill>
              </a:rPr>
              <a:t>　</a:t>
            </a: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en-US" altLang="ja-JP" b="1" dirty="0"/>
              <a:t>JICA-RI, 18 February 2014</a:t>
            </a:r>
          </a:p>
          <a:p>
            <a:endParaRPr lang="en-US" b="1" dirty="0"/>
          </a:p>
          <a:p>
            <a:r>
              <a:rPr lang="en-US" altLang="ja-JP" b="1" dirty="0"/>
              <a:t>Ippei Tsuruga, Deputy Assistant Chief</a:t>
            </a:r>
          </a:p>
          <a:p>
            <a:r>
              <a:rPr lang="en-US" altLang="ja-JP" b="1" dirty="0"/>
              <a:t>Research </a:t>
            </a:r>
            <a:r>
              <a:rPr lang="en-US" altLang="ja-JP" b="1" dirty="0" err="1"/>
              <a:t>Programme</a:t>
            </a:r>
            <a:r>
              <a:rPr lang="en-US" altLang="ja-JP" b="1" dirty="0"/>
              <a:t> Division, JICA</a:t>
            </a:r>
            <a:r>
              <a:rPr lang="ja-JP" altLang="en-US" b="1" dirty="0"/>
              <a:t> </a:t>
            </a:r>
            <a:r>
              <a:rPr lang="en-GB" altLang="ja-JP" b="1" dirty="0"/>
              <a:t>Research Institute</a:t>
            </a:r>
            <a:endParaRPr lang="en-US" altLang="ja-JP" b="1" dirty="0"/>
          </a:p>
          <a:p>
            <a:r>
              <a:rPr lang="en-US" altLang="ja-JP" b="1" dirty="0"/>
              <a:t>Email: </a:t>
            </a:r>
            <a:r>
              <a:rPr lang="en-US" altLang="ja-JP" b="1" dirty="0">
                <a:hlinkClick r:id="rId2"/>
              </a:rPr>
              <a:t>Tsuruga.Ippei@jica.go.jp</a:t>
            </a:r>
            <a:endParaRPr lang="en-US" altLang="ja-JP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Methodology: CP Estimation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Combining Qualitative &amp; Quantitative</a:t>
            </a:r>
            <a:endParaRPr lang="en-GB" dirty="0">
              <a:solidFill>
                <a:srgbClr val="5A5A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Howe &amp; McKay (2007)</a:t>
            </a:r>
          </a:p>
          <a:p>
            <a:pPr lvl="1"/>
            <a:r>
              <a:rPr lang="en-US" altLang="ja-JP" dirty="0"/>
              <a:t>Define CP by the poor through PPA</a:t>
            </a:r>
          </a:p>
          <a:p>
            <a:pPr lvl="1"/>
            <a:r>
              <a:rPr lang="en-US" altLang="ja-JP" dirty="0"/>
              <a:t>Map onto nationally representative household survey data</a:t>
            </a:r>
          </a:p>
          <a:p>
            <a:pPr lvl="1"/>
            <a:r>
              <a:rPr lang="en-US" altLang="ja-JP" dirty="0"/>
              <a:t>Assess robustness and sensitivity using other poverty related indicators</a:t>
            </a:r>
          </a:p>
          <a:p>
            <a:pPr lvl="1"/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49435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Qualitative Data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Participatory Poverty Assessment</a:t>
            </a:r>
            <a:endParaRPr lang="en-GB" dirty="0">
              <a:solidFill>
                <a:srgbClr val="5A5A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Period: October – December 2000</a:t>
            </a:r>
          </a:p>
          <a:p>
            <a:r>
              <a:rPr lang="en-US" altLang="ja-JP" dirty="0"/>
              <a:t>Participants:</a:t>
            </a:r>
          </a:p>
          <a:p>
            <a:pPr lvl="1"/>
            <a:r>
              <a:rPr lang="en-US" altLang="ja-JP" dirty="0"/>
              <a:t>Poor people selected through geographical/community-based targeting</a:t>
            </a:r>
          </a:p>
          <a:p>
            <a:r>
              <a:rPr lang="en-US" altLang="ja-JP" dirty="0"/>
              <a:t>Coverage: National</a:t>
            </a:r>
          </a:p>
          <a:p>
            <a:pPr lvl="1"/>
            <a:r>
              <a:rPr lang="en-US" altLang="ja-JP" dirty="0"/>
              <a:t>169 Focus group discussions, 154 villages in 70 communes in all 24 provinces and 15 urban areas</a:t>
            </a:r>
          </a:p>
          <a:p>
            <a:r>
              <a:rPr lang="en-US" altLang="ja-JP" dirty="0"/>
              <a:t>Implementing Agency: Asian Development Bank</a:t>
            </a:r>
          </a:p>
        </p:txBody>
      </p:sp>
    </p:spTree>
    <p:extLst>
      <p:ext uri="{BB962C8B-B14F-4D97-AF65-F5344CB8AC3E}">
        <p14:creationId xmlns:p14="http://schemas.microsoft.com/office/powerpoint/2010/main" val="2067345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Quantitative Data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Cambodia Socio-Economic Survey</a:t>
            </a:r>
            <a:endParaRPr lang="en-GB" dirty="0">
              <a:solidFill>
                <a:srgbClr val="5A5A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Period: 2004 &amp; 2010</a:t>
            </a:r>
          </a:p>
          <a:p>
            <a:r>
              <a:rPr lang="en-US" altLang="ja-JP" dirty="0"/>
              <a:t>Sample size: 12,000 HHs &amp; 3,600 HHs</a:t>
            </a:r>
          </a:p>
          <a:p>
            <a:r>
              <a:rPr lang="en-US" altLang="ja-JP" dirty="0"/>
              <a:t>Coverage: National</a:t>
            </a:r>
          </a:p>
          <a:p>
            <a:r>
              <a:rPr lang="en-US" altLang="ja-JP" dirty="0"/>
              <a:t>Implementing Agency: Ministry of Planning</a:t>
            </a:r>
          </a:p>
        </p:txBody>
      </p:sp>
    </p:spTree>
    <p:extLst>
      <p:ext uri="{BB962C8B-B14F-4D97-AF65-F5344CB8AC3E}">
        <p14:creationId xmlns:p14="http://schemas.microsoft.com/office/powerpoint/2010/main" val="308898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Defining Chronic Poverty (1)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5 Livelihood ranks by the poor (Agrarians)</a:t>
            </a:r>
            <a:endParaRPr kumimoji="1" lang="ja-JP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397000"/>
          <a:ext cx="8640960" cy="49765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9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5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16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#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/>
                        <a:t>Local Language</a:t>
                      </a:r>
                      <a:endParaRPr kumimoji="1" lang="ja-JP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Description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721"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solidFill>
                            <a:srgbClr val="32323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kumimoji="1" lang="ja-JP" altLang="en-US" sz="2400" b="1">
                        <a:solidFill>
                          <a:srgbClr val="32323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 err="1">
                          <a:solidFill>
                            <a:srgbClr val="32323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Kror</a:t>
                      </a:r>
                      <a:r>
                        <a:rPr kumimoji="1" lang="en-US" altLang="ja-JP" sz="2400" b="1" dirty="0">
                          <a:solidFill>
                            <a:srgbClr val="32323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kumimoji="1" lang="en-US" altLang="ja-JP" sz="2400" b="1" dirty="0" err="1">
                          <a:solidFill>
                            <a:srgbClr val="32323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bamphot</a:t>
                      </a:r>
                      <a:endParaRPr kumimoji="1" lang="ja-JP" altLang="en-US" sz="2400" b="1">
                        <a:solidFill>
                          <a:srgbClr val="32323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kumimoji="1" lang="en-US" altLang="ja-JP" sz="2400" b="1" dirty="0" err="1">
                          <a:solidFill>
                            <a:srgbClr val="32323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Toal</a:t>
                      </a:r>
                      <a:endParaRPr kumimoji="1" lang="en-US" altLang="ja-JP" sz="2400" b="1" dirty="0">
                        <a:solidFill>
                          <a:srgbClr val="32323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1" lang="en-US" altLang="ja-JP" sz="2400" b="1" dirty="0">
                          <a:solidFill>
                            <a:srgbClr val="32323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Extremely poor</a:t>
                      </a:r>
                    </a:p>
                    <a:p>
                      <a:pPr lvl="0"/>
                      <a:r>
                        <a:rPr kumimoji="1" lang="en-US" altLang="ja-JP" sz="2400" b="1" dirty="0">
                          <a:solidFill>
                            <a:srgbClr val="32323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 way out of their present situation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721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Kror</a:t>
                      </a:r>
                      <a:endParaRPr kumimoji="1" lang="en-US" altLang="ja-JP" sz="2400" dirty="0"/>
                    </a:p>
                    <a:p>
                      <a:r>
                        <a:rPr kumimoji="1" lang="en-US" altLang="ja-JP" sz="2400" dirty="0" err="1"/>
                        <a:t>Kror</a:t>
                      </a:r>
                      <a:r>
                        <a:rPr kumimoji="1" lang="en-US" altLang="ja-JP" sz="2400" dirty="0"/>
                        <a:t> </a:t>
                      </a:r>
                      <a:r>
                        <a:rPr kumimoji="1" lang="en-US" altLang="ja-JP" sz="2400" dirty="0" err="1"/>
                        <a:t>thomada</a:t>
                      </a:r>
                      <a:endParaRPr kumimoji="1" lang="ja-JP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1" lang="en-US" altLang="ja-JP" sz="2400" dirty="0"/>
                        <a:t>Literally poor</a:t>
                      </a:r>
                    </a:p>
                    <a:p>
                      <a:pPr lvl="0"/>
                      <a:r>
                        <a:rPr kumimoji="1" lang="en-US" altLang="ja-JP" sz="2400" dirty="0"/>
                        <a:t>Typical poverty</a:t>
                      </a:r>
                      <a:endParaRPr kumimoji="1" lang="ja-JP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721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Kror</a:t>
                      </a:r>
                      <a:r>
                        <a:rPr kumimoji="1" lang="en-US" altLang="ja-JP" sz="2400" dirty="0"/>
                        <a:t> </a:t>
                      </a:r>
                      <a:r>
                        <a:rPr kumimoji="1" lang="en-US" altLang="ja-JP" sz="2400" dirty="0" err="1"/>
                        <a:t>imom</a:t>
                      </a:r>
                      <a:endParaRPr kumimoji="1" lang="en-US" altLang="ja-JP" sz="2400" dirty="0"/>
                    </a:p>
                    <a:p>
                      <a:r>
                        <a:rPr kumimoji="1" lang="en-US" altLang="ja-JP" sz="2400" dirty="0" err="1"/>
                        <a:t>Kandal</a:t>
                      </a:r>
                      <a:endParaRPr kumimoji="1" lang="ja-JP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1" lang="en-US" altLang="ja-JP" sz="2400" dirty="0"/>
                        <a:t>Reasonably poor</a:t>
                      </a:r>
                    </a:p>
                    <a:p>
                      <a:pPr lvl="0"/>
                      <a:r>
                        <a:rPr kumimoji="1" lang="en-US" altLang="ja-JP" sz="2400" dirty="0"/>
                        <a:t>Medium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0721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4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Mathyum</a:t>
                      </a:r>
                      <a:endParaRPr kumimoji="1" lang="en-US" altLang="ja-JP" sz="2400" dirty="0"/>
                    </a:p>
                    <a:p>
                      <a:r>
                        <a:rPr kumimoji="1" lang="en-US" altLang="ja-JP" sz="2400" dirty="0" err="1"/>
                        <a:t>Kandal</a:t>
                      </a:r>
                      <a:endParaRPr kumimoji="1" lang="ja-JP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1" lang="en-US" altLang="ja-JP" sz="2400" dirty="0"/>
                        <a:t>Average</a:t>
                      </a:r>
                    </a:p>
                    <a:p>
                      <a:pPr lvl="0"/>
                      <a:r>
                        <a:rPr kumimoji="1" lang="en-US" altLang="ja-JP" sz="2400" dirty="0"/>
                        <a:t>Medium</a:t>
                      </a:r>
                      <a:endParaRPr kumimoji="1" lang="ja-JP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0721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Throuthear</a:t>
                      </a:r>
                      <a:endParaRPr kumimoji="1" lang="en-US" altLang="ja-JP" sz="2400" dirty="0"/>
                    </a:p>
                    <a:p>
                      <a:r>
                        <a:rPr kumimoji="1" lang="en-US" altLang="ja-JP" sz="2400" dirty="0" err="1"/>
                        <a:t>Neak</a:t>
                      </a:r>
                      <a:r>
                        <a:rPr kumimoji="1" lang="en-US" altLang="ja-JP" sz="2400" dirty="0"/>
                        <a:t> </a:t>
                      </a:r>
                      <a:r>
                        <a:rPr kumimoji="1" lang="en-US" altLang="ja-JP" sz="2400" dirty="0" err="1"/>
                        <a:t>leu</a:t>
                      </a:r>
                      <a:endParaRPr kumimoji="1" lang="ja-JP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1" lang="en-US" altLang="ja-JP" sz="2400" dirty="0"/>
                        <a:t>Fully self-sufficient without any debts</a:t>
                      </a:r>
                    </a:p>
                    <a:p>
                      <a:pPr lvl="0"/>
                      <a:r>
                        <a:rPr kumimoji="1" lang="en-US" altLang="ja-JP" sz="2400" dirty="0"/>
                        <a:t>Living above poverty</a:t>
                      </a:r>
                      <a:endParaRPr kumimoji="1" lang="ja-JP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Defining Chronic Poverty (2)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CP characteristics identified by the poor</a:t>
            </a:r>
            <a:endParaRPr lang="en-GB" dirty="0">
              <a:solidFill>
                <a:srgbClr val="5A5A5A"/>
              </a:solidFill>
            </a:endParaRP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400050">
              <a:buFont typeface="+mj-lt"/>
              <a:buAutoNum type="arabicPeriod"/>
            </a:pPr>
            <a:r>
              <a:rPr kumimoji="1" lang="en-US" altLang="ja-JP" sz="2800" dirty="0"/>
              <a:t>Little or no land (2-3 acres: 0.8-1.2 ha)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sz="2800" dirty="0"/>
              <a:t>Perhaps 1 draft animal but no farming implements;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sz="2800" dirty="0"/>
              <a:t>Housing made of thatch in very poor condition; 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sz="2800" dirty="0"/>
              <a:t>Few household utensils;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sz="2800" dirty="0"/>
              <a:t>Food shortages for up to 8 months;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sz="2800" dirty="0"/>
              <a:t>Reliance on natural resources for subsistence needs;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sz="2800" dirty="0"/>
              <a:t>Inability to repay or borrow additional amounts;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sz="2800" dirty="0"/>
              <a:t>No kinship support; and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sz="2800" dirty="0"/>
              <a:t>Large young families with 5-12 children.</a:t>
            </a:r>
          </a:p>
        </p:txBody>
      </p:sp>
    </p:spTree>
    <p:extLst>
      <p:ext uri="{BB962C8B-B14F-4D97-AF65-F5344CB8AC3E}">
        <p14:creationId xmlns:p14="http://schemas.microsoft.com/office/powerpoint/2010/main" val="300116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Defining Chronic Poverty (3)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Criteria selection to identify chronic poor</a:t>
            </a:r>
            <a:endParaRPr lang="en-GB" dirty="0">
              <a:solidFill>
                <a:srgbClr val="5A5A5A"/>
              </a:solidFill>
            </a:endParaRP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/>
              <a:t>Selection Policy</a:t>
            </a:r>
          </a:p>
          <a:p>
            <a:pPr lvl="1"/>
            <a:r>
              <a:rPr kumimoji="1" lang="en-US" altLang="ja-JP" dirty="0"/>
              <a:t>Take as many definitions as possible</a:t>
            </a:r>
          </a:p>
          <a:p>
            <a:pPr lvl="1"/>
            <a:r>
              <a:rPr kumimoji="1" lang="en-US" altLang="ja-JP" dirty="0"/>
              <a:t>Balance inclusion / exclusion error</a:t>
            </a:r>
          </a:p>
          <a:p>
            <a:pPr lvl="1"/>
            <a:r>
              <a:rPr kumimoji="1" lang="en-US" altLang="ja-JP" dirty="0"/>
              <a:t>Availability of translatable quantitative data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en-US" altLang="ja-JP" dirty="0"/>
              <a:t>Selected Criteria</a:t>
            </a:r>
          </a:p>
          <a:p>
            <a:pPr lvl="1"/>
            <a:r>
              <a:rPr kumimoji="1" lang="en-US" altLang="ja-JP" dirty="0"/>
              <a:t>Household main economic activity is agriculture</a:t>
            </a:r>
          </a:p>
          <a:p>
            <a:pPr lvl="1"/>
            <a:r>
              <a:rPr kumimoji="1" lang="en-US" altLang="ja-JP" dirty="0"/>
              <a:t>Household owns agricultural land of 1.0 hectare or less</a:t>
            </a:r>
          </a:p>
          <a:p>
            <a:pPr lvl="1"/>
            <a:r>
              <a:rPr kumimoji="1" lang="en-US" altLang="ja-JP" dirty="0"/>
              <a:t>Household owns 1 draft animal or none</a:t>
            </a:r>
          </a:p>
          <a:p>
            <a:pPr lvl="1"/>
            <a:r>
              <a:rPr kumimoji="1" lang="en-US" altLang="ja-JP" dirty="0"/>
              <a:t>Household owns no high value farm implement</a:t>
            </a:r>
          </a:p>
          <a:p>
            <a:pPr lvl="1"/>
            <a:r>
              <a:rPr kumimoji="1" lang="en-US" altLang="ja-JP" dirty="0"/>
              <a:t>Housing material (wall/roof) is thatch.</a:t>
            </a:r>
          </a:p>
        </p:txBody>
      </p:sp>
    </p:spTree>
    <p:extLst>
      <p:ext uri="{BB962C8B-B14F-4D97-AF65-F5344CB8AC3E}">
        <p14:creationId xmlns:p14="http://schemas.microsoft.com/office/powerpoint/2010/main" val="596407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Result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Chronic Poverty Estimation in Cambodia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5029">
                <a:tc>
                  <a:txBody>
                    <a:bodyPr/>
                    <a:lstStyle/>
                    <a:p>
                      <a:r>
                        <a:rPr lang="en-US" sz="2400" dirty="0"/>
                        <a:t>Domain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2004</a:t>
                      </a:r>
                      <a:endParaRPr lang="en-GB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2010</a:t>
                      </a:r>
                      <a:endParaRPr lang="en-GB" sz="2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029">
                <a:tc>
                  <a:txBody>
                    <a:bodyPr/>
                    <a:lstStyle/>
                    <a:p>
                      <a:r>
                        <a:rPr lang="en-US" sz="2400" dirty="0"/>
                        <a:t>Other Urban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6.44%</a:t>
                      </a:r>
                      <a:endParaRPr lang="en-GB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1.98%</a:t>
                      </a:r>
                      <a:endParaRPr lang="en-GB" sz="2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029">
                <a:tc>
                  <a:txBody>
                    <a:bodyPr/>
                    <a:lstStyle/>
                    <a:p>
                      <a:r>
                        <a:rPr lang="en-US" sz="2400" dirty="0"/>
                        <a:t>Rural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11.53%</a:t>
                      </a:r>
                      <a:endParaRPr lang="en-GB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11.34%</a:t>
                      </a:r>
                      <a:endParaRPr lang="en-GB" sz="2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029">
                <a:tc>
                  <a:txBody>
                    <a:bodyPr/>
                    <a:lstStyle/>
                    <a:p>
                      <a:r>
                        <a:rPr lang="en-US" sz="2400" dirty="0"/>
                        <a:t>Phnom Penh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0.00%</a:t>
                      </a:r>
                      <a:endParaRPr lang="en-GB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0.00%</a:t>
                      </a:r>
                      <a:endParaRPr lang="en-GB" sz="2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5029">
                <a:tc>
                  <a:txBody>
                    <a:bodyPr/>
                    <a:lstStyle/>
                    <a:p>
                      <a:r>
                        <a:rPr lang="en-US" sz="2400" dirty="0"/>
                        <a:t>Cambodia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9.99%</a:t>
                      </a:r>
                      <a:endParaRPr lang="en-GB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9.27%</a:t>
                      </a:r>
                      <a:endParaRPr lang="en-GB" sz="2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Robustness (1)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Comparison of other indicators in 2004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941306"/>
              </p:ext>
            </p:extLst>
          </p:nvPr>
        </p:nvGraphicFramePr>
        <p:xfrm>
          <a:off x="251520" y="1396999"/>
          <a:ext cx="8640961" cy="53443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4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Indicators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CP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Non-CP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Difference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T-value</a:t>
                      </a:r>
                    </a:p>
                  </a:txBody>
                  <a:tcPr marL="90000" marR="90000" marT="0" marB="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Net </a:t>
                      </a:r>
                      <a:r>
                        <a:rPr lang="fr-FR" sz="18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enrolment</a:t>
                      </a: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ratio (</a:t>
                      </a:r>
                      <a:r>
                        <a:rPr lang="fr-FR" sz="18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ages</a:t>
                      </a: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6‐11)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65.43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74.57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9.14</a:t>
                      </a:r>
                    </a:p>
                  </a:txBody>
                  <a:tcPr marL="9525" marR="9525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5.53</a:t>
                      </a:r>
                    </a:p>
                  </a:txBody>
                  <a:tcPr marL="9525" marR="9525" marT="0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Net </a:t>
                      </a:r>
                      <a:r>
                        <a:rPr lang="fr-FR" sz="18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enrolment</a:t>
                      </a: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ratio (</a:t>
                      </a:r>
                      <a:r>
                        <a:rPr lang="fr-FR" sz="18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ages</a:t>
                      </a: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12-14)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4.52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10.56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6.04</a:t>
                      </a:r>
                    </a:p>
                  </a:txBody>
                  <a:tcPr marL="9525" marR="9525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5.37</a:t>
                      </a:r>
                    </a:p>
                  </a:txBody>
                  <a:tcPr marL="9525" marR="9525" marT="0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Net </a:t>
                      </a:r>
                      <a:r>
                        <a:rPr lang="fr-FR" sz="18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enrolment</a:t>
                      </a: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ratio (</a:t>
                      </a:r>
                      <a:r>
                        <a:rPr lang="fr-FR" sz="18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ages</a:t>
                      </a: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15-17)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2.43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3.83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1.40</a:t>
                      </a:r>
                    </a:p>
                  </a:txBody>
                  <a:tcPr marL="9525" marR="9525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1.49</a:t>
                      </a:r>
                    </a:p>
                  </a:txBody>
                  <a:tcPr marL="9525" marR="9525" marT="0" marB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Ever attended school (ages 5+)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61.33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72.69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11.37</a:t>
                      </a:r>
                    </a:p>
                  </a:txBody>
                  <a:tcPr marL="9525" marR="9525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14.94</a:t>
                      </a:r>
                    </a:p>
                  </a:txBody>
                  <a:tcPr marL="9525" marR="9525" marT="0" marB="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Adult literacy (ages 15+)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50.66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64.71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14.07</a:t>
                      </a:r>
                    </a:p>
                  </a:txBody>
                  <a:tcPr marL="9525" marR="9525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14.68</a:t>
                      </a:r>
                    </a:p>
                  </a:txBody>
                  <a:tcPr marL="9525" marR="9525" marT="0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Sick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Frequency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19.99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18.15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-1.79</a:t>
                      </a:r>
                    </a:p>
                  </a:txBody>
                  <a:tcPr marL="9525" marR="9525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-3.05</a:t>
                      </a:r>
                    </a:p>
                  </a:txBody>
                  <a:tcPr marL="9525" marR="9525" marT="0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Seek care during the survey period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13.2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11.69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-1.51</a:t>
                      </a:r>
                    </a:p>
                  </a:txBody>
                  <a:tcPr marL="9525" marR="9525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-3.04</a:t>
                      </a:r>
                    </a:p>
                  </a:txBody>
                  <a:tcPr marL="9525" marR="9525" marT="0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Seek care when ill or injured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66.69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64.59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-2.10</a:t>
                      </a:r>
                    </a:p>
                  </a:txBody>
                  <a:tcPr marL="9525" marR="9525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-1.34</a:t>
                      </a:r>
                    </a:p>
                  </a:txBody>
                  <a:tcPr marL="9525" marR="9525" marT="0" marB="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1st Quintile, Food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26.89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24.24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-2.65</a:t>
                      </a:r>
                    </a:p>
                  </a:txBody>
                  <a:tcPr marL="9525" marR="9525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-4.06</a:t>
                      </a:r>
                    </a:p>
                  </a:txBody>
                  <a:tcPr marL="9525" marR="9525" marT="0" marB="0" anchor="ctr" anchorCtr="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5th Quintile, Food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9.08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11.56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2.48</a:t>
                      </a:r>
                    </a:p>
                  </a:txBody>
                  <a:tcPr marL="9525" marR="9525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5.87</a:t>
                      </a:r>
                    </a:p>
                  </a:txBody>
                  <a:tcPr marL="9525" marR="9525" marT="0" marB="0" anchor="ctr" anchorCtr="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1st Quintile, Total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33.77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24.15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-9.62</a:t>
                      </a:r>
                    </a:p>
                  </a:txBody>
                  <a:tcPr marL="9525" marR="9525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-13.91</a:t>
                      </a:r>
                    </a:p>
                  </a:txBody>
                  <a:tcPr marL="9525" marR="9525" marT="0" marB="0" anchor="ctr" anchorCtr="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5th Quintile, Total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6.01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9.94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3.93</a:t>
                      </a:r>
                    </a:p>
                  </a:txBody>
                  <a:tcPr marL="9525" marR="9525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11.02</a:t>
                      </a:r>
                    </a:p>
                  </a:txBody>
                  <a:tcPr marL="9525" marR="9525" marT="0" marB="0" anchor="ctr" anchorCtr="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Robustness (2)</a:t>
            </a:r>
            <a:br>
              <a:rPr lang="en-US" altLang="ja-JP" sz="4800" dirty="0"/>
            </a:br>
            <a:r>
              <a:rPr lang="en-US" altLang="ja-JP" dirty="0">
                <a:solidFill>
                  <a:srgbClr val="5A5A5A"/>
                </a:solidFill>
              </a:rPr>
              <a:t>Comparison of other indicators in 2010</a:t>
            </a:r>
            <a:endParaRPr lang="en-GB" dirty="0"/>
          </a:p>
        </p:txBody>
      </p:sp>
      <p:graphicFrame>
        <p:nvGraphicFramePr>
          <p:cNvPr id="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81570"/>
              </p:ext>
            </p:extLst>
          </p:nvPr>
        </p:nvGraphicFramePr>
        <p:xfrm>
          <a:off x="251520" y="1396999"/>
          <a:ext cx="8640961" cy="53443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4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Indicators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CP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Non-CP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Difference</a:t>
                      </a:r>
                    </a:p>
                  </a:txBody>
                  <a:tcPr marL="90000" marR="900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T-value</a:t>
                      </a:r>
                    </a:p>
                  </a:txBody>
                  <a:tcPr marL="90000" marR="90000" marT="0" marB="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Net </a:t>
                      </a:r>
                      <a:r>
                        <a:rPr lang="fr-FR" sz="18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enrolment</a:t>
                      </a: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ratio (</a:t>
                      </a:r>
                      <a:r>
                        <a:rPr lang="fr-FR" sz="18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ages</a:t>
                      </a: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6‐11)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87.47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82.36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-5.12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-1.83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Net </a:t>
                      </a:r>
                      <a:r>
                        <a:rPr lang="fr-FR" sz="18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enrolment</a:t>
                      </a: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ratio (</a:t>
                      </a:r>
                      <a:r>
                        <a:rPr lang="fr-FR" sz="18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ages</a:t>
                      </a: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12-14)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8.82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27.58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18.76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4.87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Net </a:t>
                      </a:r>
                      <a:r>
                        <a:rPr lang="fr-FR" sz="18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enrolment</a:t>
                      </a: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ratio (</a:t>
                      </a:r>
                      <a:r>
                        <a:rPr lang="fr-FR" sz="18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ages</a:t>
                      </a:r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15-17)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2.69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12.19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9.49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3.97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Ever attended school (ages 5+)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68.50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78.38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9.88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6.26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Adult literacy (ages 15+)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56.93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71.77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14.84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7.46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Sick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Frequency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23.26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18.5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-4.76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-3.54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Seek care during the survey period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19.91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16.17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-3.74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-2.96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Seek care when ill or injured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85.59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87.44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1.85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0.74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1st Quintile, Food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32.42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23.3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-9.12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-6.16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5th Quintile, Food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5.69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9.44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3.75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4.9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1st Quintile, Total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38.45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22.97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-15.48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-10.09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1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5th Quintile, Total</a:t>
                      </a:r>
                    </a:p>
                  </a:txBody>
                  <a:tcPr marL="90000" marR="90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3.13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8.95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5.82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9.56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Sensitivity (1)</a:t>
            </a:r>
            <a:br>
              <a:rPr lang="en-US" altLang="ja-JP" sz="4800" dirty="0"/>
            </a:br>
            <a:r>
              <a:rPr lang="en-US" altLang="ja-JP" dirty="0">
                <a:solidFill>
                  <a:srgbClr val="5A5A5A"/>
                </a:solidFill>
              </a:rPr>
              <a:t>There are some ambiguous criteria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>
              <a:buFont typeface="+mj-lt"/>
              <a:buAutoNum type="arabicPeriod"/>
            </a:pPr>
            <a:r>
              <a:rPr kumimoji="1" lang="en-US" altLang="ja-JP" dirty="0"/>
              <a:t>Land Ownership: 0.8ha </a:t>
            </a:r>
            <a:r>
              <a:rPr kumimoji="1" lang="en-US" altLang="ja-JP" u="sng" dirty="0"/>
              <a:t>to</a:t>
            </a:r>
            <a:r>
              <a:rPr kumimoji="1" lang="en-US" altLang="ja-JP" dirty="0"/>
              <a:t> 1.2 ha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u="sng" dirty="0"/>
              <a:t>Perhaps</a:t>
            </a:r>
            <a:r>
              <a:rPr kumimoji="1" lang="en-US" altLang="ja-JP" dirty="0"/>
              <a:t> 1 draft animal: One </a:t>
            </a:r>
            <a:r>
              <a:rPr kumimoji="1" lang="en-US" altLang="ja-JP" u="sng" dirty="0"/>
              <a:t>or</a:t>
            </a:r>
            <a:r>
              <a:rPr kumimoji="1" lang="en-US" altLang="ja-JP" dirty="0"/>
              <a:t> None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dirty="0"/>
              <a:t>No farming implements: </a:t>
            </a:r>
            <a:r>
              <a:rPr kumimoji="1" lang="en-US" altLang="ja-JP" u="sng" dirty="0"/>
              <a:t>What types?</a:t>
            </a:r>
          </a:p>
          <a:p>
            <a:pPr marL="400050">
              <a:buFont typeface="+mj-lt"/>
              <a:buAutoNum type="arabicPeriod"/>
            </a:pPr>
            <a:r>
              <a:rPr kumimoji="1" lang="en-US" altLang="ja-JP" dirty="0"/>
              <a:t>Housing Materials are Thatch: </a:t>
            </a:r>
            <a:r>
              <a:rPr kumimoji="1" lang="en-US" altLang="ja-JP" u="sng" dirty="0"/>
              <a:t>Wall? Roof?</a:t>
            </a:r>
            <a:endParaRPr kumimoji="1" lang="ja-JP" altLang="en-US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Pro-poor Growth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Growth with poverty reduction</a:t>
            </a:r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/>
          <a:lstStyle/>
          <a:p>
            <a:r>
              <a:rPr kumimoji="1" lang="en-US" altLang="ja-JP" dirty="0"/>
              <a:t>Focus on how much poverty reduced.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Does not matter whose poverty reduced.</a:t>
            </a:r>
            <a:endParaRPr kumimoji="1" lang="ja-JP" altLang="en-US"/>
          </a:p>
        </p:txBody>
      </p:sp>
      <p:graphicFrame>
        <p:nvGraphicFramePr>
          <p:cNvPr id="8" name="Diagram 7"/>
          <p:cNvGraphicFramePr/>
          <p:nvPr/>
        </p:nvGraphicFramePr>
        <p:xfrm>
          <a:off x="251520" y="1556792"/>
          <a:ext cx="8688288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Sensitivity (2)</a:t>
            </a:r>
            <a:br>
              <a:rPr lang="en-US" altLang="ja-JP" sz="4800" dirty="0"/>
            </a:br>
            <a:r>
              <a:rPr lang="en-US" altLang="ja-JP" dirty="0">
                <a:solidFill>
                  <a:srgbClr val="5A5A5A"/>
                </a:solidFill>
              </a:rPr>
              <a:t>Further Analysis …. All combinations..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397001"/>
          <a:ext cx="8640961" cy="53771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4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3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Cutoff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Draft Animal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Farm  Implement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Housing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Low Only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11.53%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11.34%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Low Only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5.66%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4.38%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1.31%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0.15%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0.76%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0.08%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Low Only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9.32%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8.95%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Low Only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4.67%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3.61%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1.13%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0.15%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0.66%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0.08%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Low Only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9.53%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10.39%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Low Only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4.61%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4.01%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1.11%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0.15%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0.61%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0.08%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Low Only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7.75%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8.40%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Low Only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3.84%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3.39%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1.00%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0.15%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11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0.8 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0.57%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0.08%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300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Characteristics (1)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Female-headed, Young, Smaller family…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0" y="1484784"/>
          <a:ext cx="8640961" cy="511256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8636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Indicators</a:t>
                      </a:r>
                      <a:endParaRPr kumimoji="1" lang="ja-JP" altLang="en-US" sz="20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CP</a:t>
                      </a:r>
                      <a:endParaRPr kumimoji="1" lang="ja-JP" altLang="en-US" sz="20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Non-CP</a:t>
                      </a:r>
                      <a:endParaRPr kumimoji="1" lang="ja-JP" altLang="en-US" sz="20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Difference</a:t>
                      </a:r>
                      <a:endParaRPr kumimoji="1" lang="ja-JP" altLang="en-US" sz="200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636">
                <a:tc>
                  <a:txBody>
                    <a:bodyPr/>
                    <a:lstStyle/>
                    <a:p>
                      <a:r>
                        <a:rPr kumimoji="1" lang="en-GB" altLang="ja-JP" sz="2000" dirty="0"/>
                        <a:t>Household head: female (%)</a:t>
                      </a:r>
                      <a:endParaRPr kumimoji="1" lang="ja-JP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31.96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17.72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14.24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636">
                <a:tc>
                  <a:txBody>
                    <a:bodyPr/>
                    <a:lstStyle/>
                    <a:p>
                      <a:r>
                        <a:rPr kumimoji="1" lang="en-GB" altLang="ja-JP" sz="2000" dirty="0"/>
                        <a:t>Household head: elderly 65+ (%)</a:t>
                      </a:r>
                      <a:endParaRPr kumimoji="1" lang="ja-JP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16.11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18.45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-2.34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636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Household head: ethnic minority (%)</a:t>
                      </a:r>
                      <a:endParaRPr kumimoji="1" lang="ja-JP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4.10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4.78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-0.68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636">
                <a:tc>
                  <a:txBody>
                    <a:bodyPr/>
                    <a:lstStyle/>
                    <a:p>
                      <a:r>
                        <a:rPr kumimoji="1" lang="en-GB" altLang="ja-JP" sz="2000" dirty="0"/>
                        <a:t>Household head: age</a:t>
                      </a:r>
                      <a:endParaRPr kumimoji="1" lang="ja-JP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43.67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45.85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-2.18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636">
                <a:tc>
                  <a:txBody>
                    <a:bodyPr/>
                    <a:lstStyle/>
                    <a:p>
                      <a:r>
                        <a:rPr kumimoji="1" lang="en-GB" altLang="ja-JP" sz="2000" dirty="0"/>
                        <a:t>Household member: age</a:t>
                      </a:r>
                      <a:endParaRPr kumimoji="1" lang="ja-JP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24.55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26.84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-2.29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636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Household head: education year</a:t>
                      </a:r>
                      <a:endParaRPr kumimoji="1" lang="ja-JP" alt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3.05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4.03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-0.98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117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Household size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3.97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4.65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-0.68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Characteristics (2)</a:t>
            </a:r>
            <a:br>
              <a:rPr lang="en-US" altLang="ja-JP" sz="4800" dirty="0"/>
            </a:br>
            <a:r>
              <a:rPr lang="en-US" altLang="ja-JP" dirty="0">
                <a:solidFill>
                  <a:srgbClr val="5A5A5A"/>
                </a:solidFill>
              </a:rPr>
              <a:t>High child dependency, </a:t>
            </a:r>
            <a:r>
              <a:rPr lang="en-US" altLang="ja-JP" dirty="0" err="1">
                <a:solidFill>
                  <a:srgbClr val="5A5A5A"/>
                </a:solidFill>
              </a:rPr>
              <a:t>Labour</a:t>
            </a:r>
            <a:r>
              <a:rPr lang="en-US" altLang="ja-JP" dirty="0">
                <a:solidFill>
                  <a:srgbClr val="5A5A5A"/>
                </a:solidFill>
              </a:rPr>
              <a:t> constraint..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0" y="1484784"/>
          <a:ext cx="8640961" cy="511256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8636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Indicators</a:t>
                      </a:r>
                      <a:endParaRPr kumimoji="1" lang="ja-JP" altLang="en-US" sz="20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CP</a:t>
                      </a:r>
                      <a:endParaRPr kumimoji="1" lang="ja-JP" altLang="en-US" sz="20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Non-CP</a:t>
                      </a:r>
                      <a:endParaRPr kumimoji="1" lang="ja-JP" altLang="en-US" sz="20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Difference</a:t>
                      </a:r>
                      <a:endParaRPr kumimoji="1" lang="ja-JP" altLang="en-US" sz="200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6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Dependency ratio (%)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85.29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73.48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11.81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6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Child dependency ratio 0-14 (%)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76.07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62.21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13.87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86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Aged dependency ratio 65+ (%)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9.22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11.27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-2.05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Household with 5 children+ (%)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2.27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1.54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0.73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8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No. of working age per households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2.27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5A5A5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2.91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-0.64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6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r>
                        <a:rPr lang="en-US" sz="2000" b="0" i="0" u="none" strike="noStrike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of children 0-14 per households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1.54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1.51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0.02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1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No. of elderly 65+ per households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0.16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0.22 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-0.06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/ Limitation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CP little improved though pro-poor growth was achieved.</a:t>
            </a:r>
          </a:p>
          <a:p>
            <a:r>
              <a:rPr lang="en-US" dirty="0"/>
              <a:t>Cambodia achieved pro-poor growth but not quality of growth.</a:t>
            </a:r>
          </a:p>
          <a:p>
            <a:r>
              <a:rPr lang="en-US" dirty="0"/>
              <a:t>Limitation</a:t>
            </a:r>
          </a:p>
          <a:p>
            <a:pPr lvl="1"/>
            <a:r>
              <a:rPr lang="en-US" dirty="0"/>
              <a:t>It is not clear whether it is a matter of measurement between monetary &amp; local definition.</a:t>
            </a:r>
          </a:p>
          <a:p>
            <a:pPr lvl="1"/>
            <a:r>
              <a:rPr lang="en-US" dirty="0"/>
              <a:t>Other activities (e.g. CP in Industry/Service)</a:t>
            </a:r>
          </a:p>
          <a:p>
            <a:pPr lvl="1"/>
            <a:r>
              <a:rPr lang="en-US" dirty="0"/>
              <a:t>Urban poverty (e.g. workers with low wage)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growth policies benefit the chronic poor?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If not</a:t>
            </a:r>
          </a:p>
          <a:p>
            <a:pPr lvl="1"/>
            <a:r>
              <a:rPr lang="en-US" dirty="0"/>
              <a:t>Do social policies support the chronic poor?</a:t>
            </a:r>
          </a:p>
          <a:p>
            <a:pPr lvl="1"/>
            <a:r>
              <a:rPr lang="en-US" dirty="0"/>
              <a:t>Do targeted interventions properly capture them?</a:t>
            </a:r>
            <a:endParaRPr lang="en-GB" dirty="0"/>
          </a:p>
          <a:p>
            <a:pPr>
              <a:buNone/>
            </a:pPr>
            <a:endParaRPr lang="en-GB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Quality of Growth</a:t>
            </a:r>
            <a:br>
              <a:rPr lang="en-US" altLang="ja-JP" dirty="0"/>
            </a:br>
            <a:r>
              <a:rPr lang="en-US" altLang="ja-JP" dirty="0">
                <a:solidFill>
                  <a:srgbClr val="5A5A5A"/>
                </a:solidFill>
              </a:rPr>
              <a:t>Growth with poverty &amp; CP reduction</a:t>
            </a:r>
            <a:endParaRPr kumimoji="1" lang="ja-JP" altLang="en-US"/>
          </a:p>
        </p:txBody>
      </p:sp>
      <p:graphicFrame>
        <p:nvGraphicFramePr>
          <p:cNvPr id="22" name="Diagram 21"/>
          <p:cNvGraphicFramePr/>
          <p:nvPr/>
        </p:nvGraphicFramePr>
        <p:xfrm>
          <a:off x="251520" y="1556792"/>
          <a:ext cx="8688288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Content Placeholder 8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66429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/>
              <a:t>Focus on how much poverty reduced.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Matter the remaining populations.</a:t>
            </a:r>
          </a:p>
          <a:p>
            <a:pPr lvl="1"/>
            <a:r>
              <a:rPr lang="en-US" altLang="ja-JP" dirty="0"/>
              <a:t>Including those who are unable to escape poverty even with growth.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Research Question</a:t>
            </a:r>
            <a:br>
              <a:rPr lang="en-US" altLang="ja-JP" dirty="0"/>
            </a:br>
            <a:r>
              <a:rPr lang="en-US" altLang="ja-JP" dirty="0">
                <a:solidFill>
                  <a:srgbClr val="5A5A5A"/>
                </a:solidFill>
              </a:rPr>
              <a:t>Do the Chronic Poor Enjoy Growth?</a:t>
            </a:r>
            <a:endParaRPr lang="en-GB" dirty="0">
              <a:solidFill>
                <a:srgbClr val="5A5A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To what extent does chronic poverty improve while economy grows and poverty decreases?</a:t>
            </a:r>
          </a:p>
          <a:p>
            <a:endParaRPr lang="en-US" altLang="ja-JP" dirty="0"/>
          </a:p>
          <a:p>
            <a:r>
              <a:rPr lang="en-US" altLang="ja-JP" dirty="0"/>
              <a:t>What characteristics do the chronic poor have?</a:t>
            </a:r>
          </a:p>
        </p:txBody>
      </p:sp>
    </p:spTree>
    <p:extLst>
      <p:ext uri="{BB962C8B-B14F-4D97-AF65-F5344CB8AC3E}">
        <p14:creationId xmlns:p14="http://schemas.microsoft.com/office/powerpoint/2010/main" val="1920200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Pro-Poor Growth? (1)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Macro economy</a:t>
            </a:r>
            <a:endParaRPr lang="en-GB" dirty="0">
              <a:solidFill>
                <a:srgbClr val="5A5A5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1397000"/>
          <a:ext cx="8640960" cy="50563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6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2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204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Indicators (annual average</a:t>
                      </a:r>
                      <a:r>
                        <a:rPr lang="en-GB" sz="2400" b="1" i="0" u="none" strike="noStrike" baseline="0" dirty="0">
                          <a:solidFill>
                            <a:schemeClr val="bg1"/>
                          </a:solidFill>
                          <a:latin typeface="+mj-lt"/>
                        </a:rPr>
                        <a:t> change %</a:t>
                      </a:r>
                      <a:r>
                        <a:rPr lang="en-GB" sz="24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2004-2010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GDP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8.47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GDP per capita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6.87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Sectoral</a:t>
                      </a:r>
                      <a:r>
                        <a:rPr lang="en-GB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 Growth: Agriculture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5.97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042">
                <a:tc>
                  <a:txBody>
                    <a:bodyPr/>
                    <a:lstStyle/>
                    <a:p>
                      <a:pPr algn="l" fontAlgn="ctr"/>
                      <a:r>
                        <a:rPr lang="en-GB" altLang="ja-JP" sz="2400" b="0" i="0" u="none" strike="noStrike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Sectoral</a:t>
                      </a:r>
                      <a:r>
                        <a:rPr lang="en-GB" altLang="ja-JP" sz="2400" b="0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Growth: </a:t>
                      </a:r>
                      <a:r>
                        <a:rPr lang="en-GB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Manufacturing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6.24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042">
                <a:tc>
                  <a:txBody>
                    <a:bodyPr/>
                    <a:lstStyle/>
                    <a:p>
                      <a:pPr algn="l" fontAlgn="ctr"/>
                      <a:r>
                        <a:rPr lang="en-GB" altLang="ja-JP" sz="2400" b="0" i="0" u="none" strike="noStrike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Sectoral</a:t>
                      </a:r>
                      <a:r>
                        <a:rPr lang="en-GB" altLang="ja-JP" sz="2400" b="0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Growth: </a:t>
                      </a:r>
                      <a:r>
                        <a:rPr lang="en-GB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Industry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8.00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2042">
                <a:tc>
                  <a:txBody>
                    <a:bodyPr/>
                    <a:lstStyle/>
                    <a:p>
                      <a:pPr algn="l" fontAlgn="ctr"/>
                      <a:r>
                        <a:rPr lang="en-GB" altLang="ja-JP" sz="2400" b="0" i="0" u="none" strike="noStrike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Sectoral</a:t>
                      </a:r>
                      <a:r>
                        <a:rPr lang="en-GB" altLang="ja-JP" sz="2400" b="0" i="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Growth: </a:t>
                      </a:r>
                      <a:r>
                        <a:rPr lang="en-GB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Services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9.59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20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Inflation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7.79</a:t>
                      </a:r>
                    </a:p>
                  </a:txBody>
                  <a:tcPr marL="9525" marR="9525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00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Pro-Poor Growth? (2)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Human development </a:t>
            </a:r>
            <a:endParaRPr lang="en-GB" dirty="0">
              <a:solidFill>
                <a:srgbClr val="5A5A5A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412776"/>
          <a:ext cx="8607361" cy="51189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23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77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/>
                        <a:t>Indicators</a:t>
                      </a:r>
                      <a:endParaRPr lang="en-GB" sz="21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/>
                        <a:t>2004</a:t>
                      </a:r>
                      <a:endParaRPr lang="en-US" altLang="ja-JP" sz="21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/>
                        <a:t>2010</a:t>
                      </a:r>
                      <a:endParaRPr lang="en-US" altLang="ja-JP" sz="2100" b="1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77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/>
                        <a:t>Net primary enrolment (ages 6‐11)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/>
                        <a:t>75.98%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/>
                        <a:t>85.60%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77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/>
                        <a:t>Net lower</a:t>
                      </a:r>
                      <a:r>
                        <a:rPr lang="en-GB" sz="2100" u="none" strike="noStrike" baseline="0" dirty="0"/>
                        <a:t> secondary </a:t>
                      </a:r>
                      <a:r>
                        <a:rPr lang="en-GB" sz="2100" u="none" strike="noStrike" dirty="0"/>
                        <a:t>enrolment (ages 12-14)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/>
                        <a:t>16.37%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/>
                        <a:t>30.80%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77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/>
                        <a:t>Net upper secondary enrolment (ages 15-17)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/>
                        <a:t>8.53%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/>
                        <a:t>17.50%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7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100" u="none" strike="noStrike" dirty="0"/>
                        <a:t>Ever attended school (ages 5+)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/>
                        <a:t>75.92%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/>
                        <a:t>81.70%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77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100" u="none" strike="noStrike" dirty="0"/>
                        <a:t>Adult literacy (ages 15+)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/>
                        <a:t>69.78%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/>
                        <a:t>76.28%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77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/>
                        <a:t>Mortality rate, neonatal (per 1,000 live births)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/>
                        <a:t>27.2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/>
                        <a:t>19.7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877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/>
                        <a:t>Mortality rate, infant (per 1,000 live births)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/>
                        <a:t>56.6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/>
                        <a:t>37.3</a:t>
                      </a:r>
                      <a:endParaRPr lang="en-US" altLang="ja-JP" sz="2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8770">
                <a:tc>
                  <a:txBody>
                    <a:bodyPr/>
                    <a:lstStyle/>
                    <a:p>
                      <a:pPr algn="l" fontAlgn="b"/>
                      <a:r>
                        <a:rPr lang="en-US" sz="2100" u="none" strike="noStrike" dirty="0"/>
                        <a:t>Mortality rate, under-5 (per 1,000 live births)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/>
                        <a:t>70.3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100" u="none" strike="noStrike" dirty="0"/>
                        <a:t>43.8</a:t>
                      </a:r>
                      <a:endParaRPr lang="en-US" altLang="ja-JP" sz="2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0000" marR="90000" marT="46800" marB="4680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00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Pro-Poor Growth? (3)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Consumption poverty estimation</a:t>
            </a:r>
            <a:endParaRPr lang="en-GB" dirty="0">
              <a:solidFill>
                <a:srgbClr val="5A5A5A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20891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187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Pro-Poor Growth? (4)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Consumption growth of the poor</a:t>
            </a:r>
            <a:endParaRPr lang="en-GB" dirty="0">
              <a:solidFill>
                <a:srgbClr val="5A5A5A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8825" y="1700808"/>
          <a:ext cx="8115623" cy="46962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7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5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4074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2004-2010</a:t>
                      </a:r>
                      <a:endParaRPr kumimoji="1" lang="ja-JP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Other Urban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Rural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Phnom Penh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074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Growth rate</a:t>
                      </a:r>
                    </a:p>
                    <a:p>
                      <a:r>
                        <a:rPr kumimoji="1" lang="en-US" altLang="ja-JP" sz="2400" dirty="0"/>
                        <a:t>in mean (%)</a:t>
                      </a:r>
                      <a:endParaRPr kumimoji="1" lang="ja-JP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1.05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7.23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6.31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074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Growth rate</a:t>
                      </a:r>
                    </a:p>
                    <a:p>
                      <a:r>
                        <a:rPr kumimoji="1" lang="en-US" altLang="ja-JP" sz="2400" dirty="0"/>
                        <a:t>at median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11.05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9.81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7.86</a:t>
                      </a:r>
                      <a:endParaRPr kumimoji="1" lang="ja-JP" altLang="en-US" sz="240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4074"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Growth rate</a:t>
                      </a:r>
                    </a:p>
                    <a:p>
                      <a:r>
                        <a:rPr kumimoji="1" lang="en-US" altLang="ja-JP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of the</a:t>
                      </a:r>
                      <a:r>
                        <a:rPr kumimoji="1" lang="en-US" altLang="ja-JP" sz="2400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Poor (%)</a:t>
                      </a:r>
                      <a:endParaRPr kumimoji="1" lang="ja-JP" alt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11.66</a:t>
                      </a:r>
                      <a:endParaRPr kumimoji="1" lang="ja-JP" alt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10.34</a:t>
                      </a:r>
                      <a:endParaRPr kumimoji="1" lang="ja-JP" alt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9.11</a:t>
                      </a:r>
                      <a:endParaRPr kumimoji="1" lang="ja-JP" alt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40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Pro-Poor Growth? (5)</a:t>
            </a:r>
            <a:br>
              <a:rPr lang="en-US" altLang="ja-JP" sz="4000" dirty="0"/>
            </a:br>
            <a:r>
              <a:rPr lang="en-US" altLang="ja-JP" dirty="0">
                <a:solidFill>
                  <a:srgbClr val="5A5A5A"/>
                </a:solidFill>
              </a:rPr>
              <a:t>Yes</a:t>
            </a:r>
            <a:endParaRPr lang="en-GB" dirty="0">
              <a:solidFill>
                <a:srgbClr val="5A5A5A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/>
              <a:t>Growth</a:t>
            </a:r>
          </a:p>
          <a:p>
            <a:pPr lvl="1"/>
            <a:r>
              <a:rPr kumimoji="1" lang="en-US" altLang="ja-JP" dirty="0"/>
              <a:t>Economy:			Improved</a:t>
            </a:r>
          </a:p>
          <a:p>
            <a:pPr lvl="1"/>
            <a:r>
              <a:rPr kumimoji="1" lang="en-US" altLang="ja-JP" dirty="0"/>
              <a:t>Human Development:	Improved</a:t>
            </a:r>
          </a:p>
          <a:p>
            <a:pPr lvl="1"/>
            <a:r>
              <a:rPr kumimoji="1" lang="en-US" altLang="ja-JP" dirty="0" err="1"/>
              <a:t>Sectoral</a:t>
            </a:r>
            <a:r>
              <a:rPr kumimoji="1" lang="en-US" altLang="ja-JP" dirty="0"/>
              <a:t> Growth:		Equally grew</a:t>
            </a:r>
          </a:p>
          <a:p>
            <a:r>
              <a:rPr kumimoji="1" lang="en-US" altLang="ja-JP" dirty="0"/>
              <a:t>Poverty</a:t>
            </a:r>
          </a:p>
          <a:p>
            <a:pPr lvl="1"/>
            <a:r>
              <a:rPr kumimoji="1" lang="en-US" altLang="ja-JP" dirty="0"/>
              <a:t>Poverty headcount:		Improved</a:t>
            </a:r>
          </a:p>
          <a:p>
            <a:pPr lvl="1"/>
            <a:r>
              <a:rPr kumimoji="1" lang="en-US" altLang="ja-JP" dirty="0"/>
              <a:t>Poverty gap:			Improved</a:t>
            </a:r>
          </a:p>
          <a:p>
            <a:pPr lvl="1"/>
            <a:r>
              <a:rPr kumimoji="1" lang="en-US" altLang="ja-JP" dirty="0"/>
              <a:t>Poverty severity:		Improved</a:t>
            </a:r>
          </a:p>
          <a:p>
            <a:pPr lvl="1"/>
            <a:r>
              <a:rPr kumimoji="1" lang="en-US" altLang="ja-JP" dirty="0"/>
              <a:t>Poor Consumption:		Improved</a:t>
            </a:r>
          </a:p>
        </p:txBody>
      </p:sp>
    </p:spTree>
    <p:extLst>
      <p:ext uri="{BB962C8B-B14F-4D97-AF65-F5344CB8AC3E}">
        <p14:creationId xmlns:p14="http://schemas.microsoft.com/office/powerpoint/2010/main" val="3076737557"/>
      </p:ext>
    </p:extLst>
  </p:cSld>
  <p:clrMapOvr>
    <a:masterClrMapping/>
  </p:clrMapOvr>
</p:sld>
</file>

<file path=ppt/theme/theme1.xml><?xml version="1.0" encoding="utf-8"?>
<a:theme xmlns:a="http://schemas.openxmlformats.org/drawingml/2006/main" name="Original">
  <a:themeElements>
    <a:clrScheme name="Custom 6">
      <a:dk1>
        <a:srgbClr val="B40000"/>
      </a:dk1>
      <a:lt1>
        <a:srgbClr val="FFFFFF"/>
      </a:lt1>
      <a:dk2>
        <a:srgbClr val="FFFFFF"/>
      </a:dk2>
      <a:lt2>
        <a:srgbClr val="C8C8C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Original</Template>
  <TotalTime>2264</TotalTime>
  <Words>1312</Words>
  <Application>Microsoft Office PowerPoint</Application>
  <PresentationFormat>On-screen Show (4:3)</PresentationFormat>
  <Paragraphs>523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ＭＳ Ｐゴシック</vt:lpstr>
      <vt:lpstr>Arial</vt:lpstr>
      <vt:lpstr>Calibri</vt:lpstr>
      <vt:lpstr>Wingdings</vt:lpstr>
      <vt:lpstr>Original</vt:lpstr>
      <vt:lpstr>Quality of Growth for Whom? Do the Chronic Poor Enjoy Growth in Cambodia?</vt:lpstr>
      <vt:lpstr>Pro-poor Growth Growth with poverty reduction</vt:lpstr>
      <vt:lpstr>Quality of Growth Growth with poverty &amp; CP reduction</vt:lpstr>
      <vt:lpstr>Research Question Do the Chronic Poor Enjoy Growth?</vt:lpstr>
      <vt:lpstr>Pro-Poor Growth? (1) Macro economy</vt:lpstr>
      <vt:lpstr>Pro-Poor Growth? (2) Human development </vt:lpstr>
      <vt:lpstr>Pro-Poor Growth? (3) Consumption poverty estimation</vt:lpstr>
      <vt:lpstr>Pro-Poor Growth? (4) Consumption growth of the poor</vt:lpstr>
      <vt:lpstr>Pro-Poor Growth? (5) Yes</vt:lpstr>
      <vt:lpstr>Methodology: CP Estimation Combining Qualitative &amp; Quantitative</vt:lpstr>
      <vt:lpstr>Qualitative Data Participatory Poverty Assessment</vt:lpstr>
      <vt:lpstr>Quantitative Data Cambodia Socio-Economic Survey</vt:lpstr>
      <vt:lpstr>Defining Chronic Poverty (1) 5 Livelihood ranks by the poor (Agrarians)</vt:lpstr>
      <vt:lpstr>Defining Chronic Poverty (2) CP characteristics identified by the poor</vt:lpstr>
      <vt:lpstr>Defining Chronic Poverty (3) Criteria selection to identify chronic poor</vt:lpstr>
      <vt:lpstr>Result Chronic Poverty Estimation in Cambodia</vt:lpstr>
      <vt:lpstr>Robustness (1) Comparison of other indicators in 2004</vt:lpstr>
      <vt:lpstr>Robustness (2) Comparison of other indicators in 2010</vt:lpstr>
      <vt:lpstr>Sensitivity (1) There are some ambiguous criteria</vt:lpstr>
      <vt:lpstr>Sensitivity (2) Further Analysis …. All combinations..</vt:lpstr>
      <vt:lpstr>Characteristics (1) Female-headed, Young, Smaller family…</vt:lpstr>
      <vt:lpstr>Characteristics (2) High child dependency, Labour constraint..</vt:lpstr>
      <vt:lpstr>Conclusion / Limitation</vt:lpstr>
      <vt:lpstr>Policy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of Growth for Whom</dc:title>
  <dc:creator>Ippei Tsuruga</dc:creator>
  <cp:lastModifiedBy>Ippei Tsuruga</cp:lastModifiedBy>
  <cp:revision>95</cp:revision>
  <dcterms:created xsi:type="dcterms:W3CDTF">2012-12-08T13:52:37Z</dcterms:created>
  <dcterms:modified xsi:type="dcterms:W3CDTF">2016-10-29T09:20:00Z</dcterms:modified>
</cp:coreProperties>
</file>